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258" r:id="rId3"/>
    <p:sldId id="306" r:id="rId4"/>
    <p:sldId id="307" r:id="rId5"/>
    <p:sldId id="302" r:id="rId6"/>
    <p:sldId id="260" r:id="rId7"/>
    <p:sldId id="303" r:id="rId8"/>
    <p:sldId id="266" r:id="rId9"/>
    <p:sldId id="264" r:id="rId10"/>
    <p:sldId id="315" r:id="rId11"/>
    <p:sldId id="305" r:id="rId12"/>
    <p:sldId id="268" r:id="rId13"/>
    <p:sldId id="269" r:id="rId14"/>
    <p:sldId id="270" r:id="rId15"/>
    <p:sldId id="271" r:id="rId16"/>
    <p:sldId id="272" r:id="rId17"/>
    <p:sldId id="273" r:id="rId18"/>
    <p:sldId id="274" r:id="rId19"/>
    <p:sldId id="275" r:id="rId20"/>
    <p:sldId id="276" r:id="rId21"/>
    <p:sldId id="277" r:id="rId22"/>
    <p:sldId id="308" r:id="rId23"/>
    <p:sldId id="278" r:id="rId24"/>
    <p:sldId id="309" r:id="rId25"/>
    <p:sldId id="316" r:id="rId26"/>
    <p:sldId id="317" r:id="rId27"/>
    <p:sldId id="280" r:id="rId28"/>
    <p:sldId id="281" r:id="rId29"/>
    <p:sldId id="283" r:id="rId30"/>
    <p:sldId id="284" r:id="rId31"/>
    <p:sldId id="287" r:id="rId32"/>
    <p:sldId id="285" r:id="rId33"/>
    <p:sldId id="286" r:id="rId34"/>
    <p:sldId id="304" r:id="rId35"/>
    <p:sldId id="310" r:id="rId36"/>
    <p:sldId id="288" r:id="rId37"/>
    <p:sldId id="311" r:id="rId38"/>
    <p:sldId id="289" r:id="rId39"/>
    <p:sldId id="290" r:id="rId40"/>
    <p:sldId id="291"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292" r:id="rId55"/>
    <p:sldId id="294" r:id="rId56"/>
    <p:sldId id="314" r:id="rId57"/>
    <p:sldId id="331" r:id="rId58"/>
    <p:sldId id="332" r:id="rId59"/>
    <p:sldId id="333" r:id="rId60"/>
    <p:sldId id="296"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1F1"/>
    <a:srgbClr val="0823A8"/>
    <a:srgbClr val="004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02" autoAdjust="0"/>
  </p:normalViewPr>
  <p:slideViewPr>
    <p:cSldViewPr>
      <p:cViewPr varScale="1">
        <p:scale>
          <a:sx n="77" d="100"/>
          <a:sy n="77" d="100"/>
        </p:scale>
        <p:origin x="90" y="318"/>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2021/10/25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2021/10/25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https://twitter.com/GraphBLAS/status/1337755623438618624/photo/2</a:t>
            </a:r>
          </a:p>
          <a:p>
            <a:pPr eaLnBrk="1" hangingPunct="1">
              <a:spcBef>
                <a:spcPct val="0"/>
              </a:spcBef>
            </a:pPr>
            <a:r>
              <a:rPr lang="en-US" altLang="zh-CN" dirty="0" smtClean="0"/>
              <a:t>f </a:t>
            </a:r>
            <a:r>
              <a:rPr lang="en-US" altLang="zh-CN" dirty="0" err="1" smtClean="0"/>
              <a:t>A^k</a:t>
            </a:r>
            <a:r>
              <a:rPr lang="zh-CN" altLang="en-US" dirty="0" smtClean="0"/>
              <a:t>表示图中的经过 </a:t>
            </a:r>
            <a:r>
              <a:rPr lang="en-US" altLang="zh-CN" dirty="0" smtClean="0"/>
              <a:t>k </a:t>
            </a:r>
            <a:r>
              <a:rPr lang="zh-CN" altLang="en-US" dirty="0" smtClean="0"/>
              <a:t>次跳跃</a:t>
            </a:r>
          </a:p>
        </p:txBody>
      </p:sp>
    </p:spTree>
    <p:extLst>
      <p:ext uri="{BB962C8B-B14F-4D97-AF65-F5344CB8AC3E}">
        <p14:creationId xmlns:p14="http://schemas.microsoft.com/office/powerpoint/2010/main" val="198102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7953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5223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187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24788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7521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8440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10646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p14="http://schemas.microsoft.com/office/powerpoint/2010/main" val="1524001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43427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p14="http://schemas.microsoft.com/office/powerpoint/2010/main" val="333588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76748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392502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260592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超步 </a:t>
            </a:r>
            <a:r>
              <a:rPr lang="en-US" altLang="zh-CN" dirty="0" smtClean="0"/>
              <a:t>0</a:t>
            </a:r>
            <a:r>
              <a:rPr lang="zh-CN" altLang="en-US" dirty="0" smtClean="0"/>
              <a:t>：</a:t>
            </a:r>
            <a:r>
              <a:rPr lang="en-US" altLang="zh-CN" dirty="0" smtClean="0"/>
              <a:t>A</a:t>
            </a:r>
            <a:r>
              <a:rPr lang="zh-CN" altLang="en-US" dirty="0" smtClean="0"/>
              <a:t>，</a:t>
            </a:r>
            <a:r>
              <a:rPr lang="en-US" altLang="zh-CN" dirty="0" smtClean="0"/>
              <a:t>B,  C,  D</a:t>
            </a:r>
            <a:r>
              <a:rPr lang="zh-CN" altLang="en-US" dirty="0" smtClean="0"/>
              <a:t>四个顶点状态均设为“活跃”，各自包含一个初始值；</a:t>
            </a:r>
          </a:p>
          <a:p>
            <a:r>
              <a:rPr lang="zh-CN" altLang="en-US" dirty="0" smtClean="0"/>
              <a:t>超步 </a:t>
            </a:r>
            <a:r>
              <a:rPr lang="en-US" altLang="zh-CN" dirty="0" smtClean="0"/>
              <a:t>1</a:t>
            </a:r>
            <a:r>
              <a:rPr lang="zh-CN" altLang="en-US" dirty="0" smtClean="0"/>
              <a:t>：</a:t>
            </a:r>
            <a:r>
              <a:rPr lang="en-US" altLang="zh-CN" dirty="0" smtClean="0"/>
              <a:t>A</a:t>
            </a:r>
            <a:r>
              <a:rPr lang="zh-CN" altLang="en-US" dirty="0" smtClean="0"/>
              <a:t>向</a:t>
            </a:r>
            <a:r>
              <a:rPr lang="en-US" altLang="zh-CN" dirty="0" smtClean="0"/>
              <a:t>B</a:t>
            </a:r>
            <a:r>
              <a:rPr lang="zh-CN" altLang="en-US" dirty="0" smtClean="0"/>
              <a:t>传送值</a:t>
            </a:r>
            <a:r>
              <a:rPr lang="en-US" altLang="zh-CN" dirty="0" smtClean="0"/>
              <a:t>3</a:t>
            </a:r>
            <a:r>
              <a:rPr lang="zh-CN" altLang="en-US" dirty="0" smtClean="0"/>
              <a:t>；</a:t>
            </a:r>
            <a:r>
              <a:rPr lang="en-US" altLang="zh-CN" dirty="0" smtClean="0"/>
              <a:t>A</a:t>
            </a:r>
            <a:r>
              <a:rPr lang="zh-CN" altLang="en-US" dirty="0" smtClean="0"/>
              <a:t>接受</a:t>
            </a:r>
            <a:r>
              <a:rPr lang="en-US" altLang="zh-CN" dirty="0" smtClean="0"/>
              <a:t>B</a:t>
            </a:r>
            <a:r>
              <a:rPr lang="zh-CN" altLang="en-US" dirty="0" smtClean="0"/>
              <a:t>的消息值</a:t>
            </a:r>
            <a:r>
              <a:rPr lang="en-US" altLang="zh-CN" dirty="0" smtClean="0"/>
              <a:t>6</a:t>
            </a:r>
            <a:r>
              <a:rPr lang="zh-CN" altLang="en-US" dirty="0" smtClean="0"/>
              <a:t>，用</a:t>
            </a:r>
            <a:r>
              <a:rPr lang="en-US" altLang="zh-CN" dirty="0" smtClean="0"/>
              <a:t>6</a:t>
            </a:r>
            <a:r>
              <a:rPr lang="zh-CN" altLang="en-US" dirty="0" smtClean="0"/>
              <a:t>替代目前值</a:t>
            </a:r>
            <a:r>
              <a:rPr lang="en-US" altLang="zh-CN" dirty="0" smtClean="0"/>
              <a:t>3</a:t>
            </a:r>
            <a:r>
              <a:rPr lang="zh-CN" altLang="en-US" dirty="0" smtClean="0"/>
              <a:t>，</a:t>
            </a:r>
            <a:r>
              <a:rPr lang="en-US" altLang="zh-CN" dirty="0" smtClean="0"/>
              <a:t>A</a:t>
            </a:r>
            <a:r>
              <a:rPr lang="zh-CN" altLang="en-US" dirty="0" smtClean="0"/>
              <a:t>保持为</a:t>
            </a:r>
          </a:p>
          <a:p>
            <a:r>
              <a:rPr lang="zh-CN" altLang="en-US" dirty="0" smtClean="0"/>
              <a:t>“活跃”；</a:t>
            </a:r>
            <a:r>
              <a:rPr lang="en-US" altLang="zh-CN" dirty="0" smtClean="0"/>
              <a:t>B</a:t>
            </a:r>
            <a:r>
              <a:rPr lang="zh-CN" altLang="en-US" dirty="0" smtClean="0"/>
              <a:t>向</a:t>
            </a:r>
            <a:r>
              <a:rPr lang="en-US" altLang="zh-CN" dirty="0" smtClean="0"/>
              <a:t>A</a:t>
            </a:r>
            <a:r>
              <a:rPr lang="zh-CN" altLang="en-US" dirty="0" smtClean="0"/>
              <a:t>和</a:t>
            </a:r>
            <a:r>
              <a:rPr lang="en-US" altLang="zh-CN" dirty="0" smtClean="0"/>
              <a:t>D</a:t>
            </a:r>
            <a:r>
              <a:rPr lang="zh-CN" altLang="en-US" dirty="0" smtClean="0"/>
              <a:t>传送值</a:t>
            </a:r>
            <a:r>
              <a:rPr lang="en-US" altLang="zh-CN" dirty="0" smtClean="0"/>
              <a:t>6</a:t>
            </a:r>
            <a:r>
              <a:rPr lang="zh-CN" altLang="en-US" dirty="0" smtClean="0"/>
              <a:t>，</a:t>
            </a:r>
            <a:r>
              <a:rPr lang="en-US" altLang="zh-CN" dirty="0" smtClean="0"/>
              <a:t>B</a:t>
            </a:r>
            <a:r>
              <a:rPr lang="zh-CN" altLang="en-US" dirty="0" smtClean="0"/>
              <a:t>接受</a:t>
            </a:r>
            <a:r>
              <a:rPr lang="en-US" altLang="zh-CN" dirty="0" smtClean="0"/>
              <a:t>C</a:t>
            </a:r>
            <a:r>
              <a:rPr lang="zh-CN" altLang="en-US" dirty="0" smtClean="0"/>
              <a:t>的消息值</a:t>
            </a:r>
            <a:r>
              <a:rPr lang="en-US" altLang="zh-CN" dirty="0" smtClean="0"/>
              <a:t>2</a:t>
            </a:r>
            <a:r>
              <a:rPr lang="zh-CN" altLang="en-US" dirty="0" smtClean="0"/>
              <a:t>，</a:t>
            </a:r>
            <a:r>
              <a:rPr lang="en-US" altLang="zh-CN" dirty="0" smtClean="0"/>
              <a:t>B</a:t>
            </a:r>
            <a:r>
              <a:rPr lang="zh-CN" altLang="en-US" dirty="0" smtClean="0"/>
              <a:t>值不作改变，状态变为“非活跃”；</a:t>
            </a:r>
            <a:r>
              <a:rPr lang="en-US" altLang="zh-CN" dirty="0" smtClean="0"/>
              <a:t>C</a:t>
            </a:r>
            <a:r>
              <a:rPr lang="zh-CN" altLang="en-US" dirty="0" smtClean="0"/>
              <a:t>向</a:t>
            </a:r>
            <a:r>
              <a:rPr lang="en-US" altLang="zh-CN" dirty="0" smtClean="0"/>
              <a:t>B</a:t>
            </a:r>
            <a:r>
              <a:rPr lang="zh-CN" altLang="en-US" dirty="0" smtClean="0"/>
              <a:t>和</a:t>
            </a:r>
            <a:r>
              <a:rPr lang="en-US" altLang="zh-CN" dirty="0" smtClean="0"/>
              <a:t>D</a:t>
            </a:r>
            <a:r>
              <a:rPr lang="zh-CN" altLang="en-US" dirty="0" smtClean="0"/>
              <a:t>传送值</a:t>
            </a:r>
            <a:r>
              <a:rPr lang="en-US" altLang="zh-CN" dirty="0" smtClean="0"/>
              <a:t>2</a:t>
            </a:r>
            <a:r>
              <a:rPr lang="zh-CN" altLang="en-US" dirty="0" smtClean="0"/>
              <a:t>，</a:t>
            </a:r>
            <a:r>
              <a:rPr lang="en-US" altLang="zh-CN" dirty="0" smtClean="0"/>
              <a:t>C</a:t>
            </a:r>
            <a:r>
              <a:rPr lang="zh-CN" altLang="en-US" dirty="0" smtClean="0"/>
              <a:t>接受</a:t>
            </a:r>
            <a:r>
              <a:rPr lang="en-US" altLang="zh-CN" dirty="0" smtClean="0"/>
              <a:t>D</a:t>
            </a:r>
            <a:r>
              <a:rPr lang="zh-CN" altLang="en-US" dirty="0" smtClean="0"/>
              <a:t>的消息值</a:t>
            </a:r>
            <a:r>
              <a:rPr lang="en-US" altLang="zh-CN" dirty="0" smtClean="0"/>
              <a:t>1</a:t>
            </a:r>
            <a:r>
              <a:rPr lang="zh-CN" altLang="en-US" dirty="0" smtClean="0"/>
              <a:t>，</a:t>
            </a:r>
            <a:r>
              <a:rPr lang="en-US" altLang="zh-CN" dirty="0" smtClean="0"/>
              <a:t>C</a:t>
            </a:r>
            <a:r>
              <a:rPr lang="zh-CN" altLang="en-US" dirty="0" smtClean="0"/>
              <a:t>值不作改变，状态变为“非活跃”；</a:t>
            </a:r>
            <a:r>
              <a:rPr lang="en-US" altLang="zh-CN" dirty="0" smtClean="0"/>
              <a:t>D</a:t>
            </a:r>
            <a:r>
              <a:rPr lang="zh-CN" altLang="en-US" dirty="0" smtClean="0"/>
              <a:t>向</a:t>
            </a:r>
            <a:r>
              <a:rPr lang="en-US" altLang="zh-CN" dirty="0" smtClean="0"/>
              <a:t>C</a:t>
            </a:r>
            <a:r>
              <a:rPr lang="zh-CN" altLang="en-US" dirty="0" smtClean="0"/>
              <a:t>传送值</a:t>
            </a:r>
            <a:r>
              <a:rPr lang="en-US" altLang="zh-CN" dirty="0" smtClean="0"/>
              <a:t>1</a:t>
            </a:r>
            <a:r>
              <a:rPr lang="zh-CN" altLang="en-US" dirty="0" smtClean="0"/>
              <a:t>，</a:t>
            </a:r>
            <a:r>
              <a:rPr lang="en-US" altLang="zh-CN" dirty="0" smtClean="0"/>
              <a:t>D</a:t>
            </a:r>
            <a:r>
              <a:rPr lang="zh-CN" altLang="en-US" dirty="0" smtClean="0"/>
              <a:t>接受</a:t>
            </a:r>
            <a:r>
              <a:rPr lang="en-US" altLang="zh-CN" dirty="0" smtClean="0"/>
              <a:t>A</a:t>
            </a:r>
            <a:r>
              <a:rPr lang="zh-CN" altLang="en-US" dirty="0" smtClean="0"/>
              <a:t>的消息值</a:t>
            </a:r>
            <a:r>
              <a:rPr lang="en-US" altLang="zh-CN" dirty="0" smtClean="0"/>
              <a:t>6</a:t>
            </a:r>
            <a:r>
              <a:rPr lang="zh-CN" altLang="en-US" dirty="0" smtClean="0"/>
              <a:t>，用</a:t>
            </a:r>
            <a:r>
              <a:rPr lang="en-US" altLang="zh-CN" dirty="0" smtClean="0"/>
              <a:t>6</a:t>
            </a:r>
            <a:r>
              <a:rPr lang="zh-CN" altLang="en-US" dirty="0" smtClean="0"/>
              <a:t>替代目前值</a:t>
            </a:r>
            <a:r>
              <a:rPr lang="en-US" altLang="zh-CN" dirty="0" smtClean="0"/>
              <a:t>1</a:t>
            </a:r>
            <a:r>
              <a:rPr lang="zh-CN" altLang="en-US" dirty="0" smtClean="0"/>
              <a:t>，</a:t>
            </a:r>
            <a:r>
              <a:rPr lang="en-US" altLang="zh-CN" dirty="0" smtClean="0"/>
              <a:t>D</a:t>
            </a:r>
            <a:r>
              <a:rPr lang="zh-CN" altLang="en-US" dirty="0" smtClean="0"/>
              <a:t>保持为“活跃”。</a:t>
            </a:r>
          </a:p>
          <a:p>
            <a:r>
              <a:rPr lang="zh-CN" altLang="en-US" dirty="0" smtClean="0"/>
              <a:t>超步</a:t>
            </a:r>
            <a:r>
              <a:rPr lang="en-US" altLang="zh-CN" dirty="0" smtClean="0"/>
              <a:t>1</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四个顶点状态为“活跃”，“非活跃”，“非活跃”，“活跃”；</a:t>
            </a:r>
          </a:p>
          <a:p>
            <a:r>
              <a:rPr lang="zh-CN" altLang="en-US" dirty="0" smtClean="0"/>
              <a:t>超步 </a:t>
            </a:r>
            <a:r>
              <a:rPr lang="en-US" altLang="zh-CN" dirty="0" smtClean="0"/>
              <a:t>2</a:t>
            </a:r>
            <a:r>
              <a:rPr lang="zh-CN" altLang="en-US" dirty="0" smtClean="0"/>
              <a:t>：我们只对状态是“活跃”的顶点执行操作，</a:t>
            </a:r>
            <a:r>
              <a:rPr lang="en-US" altLang="zh-CN" dirty="0" smtClean="0"/>
              <a:t>A</a:t>
            </a:r>
            <a:r>
              <a:rPr lang="zh-CN" altLang="en-US" dirty="0" smtClean="0"/>
              <a:t>向</a:t>
            </a:r>
            <a:r>
              <a:rPr lang="en-US" altLang="zh-CN" dirty="0" smtClean="0"/>
              <a:t>B</a:t>
            </a:r>
            <a:r>
              <a:rPr lang="zh-CN" altLang="en-US" dirty="0" smtClean="0"/>
              <a:t>传送值</a:t>
            </a:r>
            <a:r>
              <a:rPr lang="en-US" altLang="zh-CN" dirty="0" smtClean="0"/>
              <a:t>6</a:t>
            </a:r>
            <a:r>
              <a:rPr lang="zh-CN" altLang="en-US" dirty="0" smtClean="0"/>
              <a:t>，</a:t>
            </a:r>
            <a:r>
              <a:rPr lang="en-US" altLang="zh-CN" dirty="0" smtClean="0"/>
              <a:t>A</a:t>
            </a:r>
            <a:r>
              <a:rPr lang="zh-CN" altLang="en-US" dirty="0" smtClean="0"/>
              <a:t>自己没收到消息，不需要做比较更新，因此状态变为“非活跃”；</a:t>
            </a:r>
            <a:r>
              <a:rPr lang="en-US" altLang="zh-CN" dirty="0" smtClean="0"/>
              <a:t>D</a:t>
            </a:r>
            <a:r>
              <a:rPr lang="zh-CN" altLang="en-US" dirty="0" smtClean="0"/>
              <a:t>向</a:t>
            </a:r>
            <a:r>
              <a:rPr lang="en-US" altLang="zh-CN" dirty="0" smtClean="0"/>
              <a:t>C</a:t>
            </a:r>
            <a:r>
              <a:rPr lang="zh-CN" altLang="en-US" dirty="0" smtClean="0"/>
              <a:t>传送值</a:t>
            </a:r>
            <a:r>
              <a:rPr lang="en-US" altLang="zh-CN" dirty="0" smtClean="0"/>
              <a:t>6</a:t>
            </a:r>
            <a:r>
              <a:rPr lang="zh-CN" altLang="en-US" dirty="0" smtClean="0"/>
              <a:t>，</a:t>
            </a:r>
            <a:r>
              <a:rPr lang="en-US" altLang="zh-CN" dirty="0" smtClean="0"/>
              <a:t>C</a:t>
            </a:r>
            <a:r>
              <a:rPr lang="zh-CN" altLang="en-US" dirty="0" smtClean="0"/>
              <a:t>收到消息被激活，用</a:t>
            </a:r>
            <a:r>
              <a:rPr lang="en-US" altLang="zh-CN" dirty="0" smtClean="0"/>
              <a:t>6</a:t>
            </a:r>
            <a:r>
              <a:rPr lang="zh-CN" altLang="en-US" dirty="0" smtClean="0"/>
              <a:t>替代目前值</a:t>
            </a:r>
            <a:r>
              <a:rPr lang="en-US" altLang="zh-CN" dirty="0" smtClean="0"/>
              <a:t>2</a:t>
            </a:r>
            <a:r>
              <a:rPr lang="zh-CN" altLang="en-US" dirty="0" smtClean="0"/>
              <a:t>，</a:t>
            </a:r>
            <a:r>
              <a:rPr lang="en-US" altLang="zh-CN" dirty="0" smtClean="0"/>
              <a:t>C</a:t>
            </a:r>
            <a:r>
              <a:rPr lang="zh-CN" altLang="en-US" dirty="0" smtClean="0"/>
              <a:t>的状态重新设为“活跃”；</a:t>
            </a:r>
            <a:r>
              <a:rPr lang="en-US" altLang="zh-CN" dirty="0" smtClean="0"/>
              <a:t>D</a:t>
            </a:r>
            <a:r>
              <a:rPr lang="zh-CN" altLang="en-US" dirty="0" smtClean="0"/>
              <a:t>自己没收到消息，不需做比较更新，因此状态变为“非活跃”。</a:t>
            </a:r>
          </a:p>
          <a:p>
            <a:r>
              <a:rPr lang="zh-CN" altLang="en-US" dirty="0" smtClean="0"/>
              <a:t>超步</a:t>
            </a:r>
            <a:r>
              <a:rPr lang="en-US" altLang="zh-CN" dirty="0" smtClean="0"/>
              <a:t>2</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四个顶点状态为“非活跃”，“非活跃”，“活跃”，“非活跃”；</a:t>
            </a:r>
          </a:p>
          <a:p>
            <a:r>
              <a:rPr lang="zh-CN" altLang="en-US" dirty="0" smtClean="0"/>
              <a:t>超步 </a:t>
            </a:r>
            <a:r>
              <a:rPr lang="en-US" altLang="zh-CN" dirty="0" smtClean="0"/>
              <a:t>3</a:t>
            </a:r>
            <a:r>
              <a:rPr lang="zh-CN" altLang="en-US" dirty="0" smtClean="0"/>
              <a:t>：此时只有顶点</a:t>
            </a:r>
            <a:r>
              <a:rPr lang="en-US" altLang="zh-CN" dirty="0" smtClean="0"/>
              <a:t>C</a:t>
            </a:r>
            <a:r>
              <a:rPr lang="zh-CN" altLang="en-US" dirty="0" smtClean="0"/>
              <a:t>状态是“活跃”，只需对顶点</a:t>
            </a:r>
            <a:r>
              <a:rPr lang="en-US" altLang="zh-CN" dirty="0" smtClean="0"/>
              <a:t>C</a:t>
            </a:r>
            <a:r>
              <a:rPr lang="zh-CN" altLang="en-US" dirty="0" smtClean="0"/>
              <a:t>执行操作，</a:t>
            </a:r>
            <a:r>
              <a:rPr lang="en-US" altLang="zh-CN" dirty="0" smtClean="0"/>
              <a:t>C</a:t>
            </a:r>
            <a:r>
              <a:rPr lang="zh-CN" altLang="en-US" dirty="0" smtClean="0"/>
              <a:t>向</a:t>
            </a:r>
            <a:r>
              <a:rPr lang="en-US" altLang="zh-CN" dirty="0" smtClean="0"/>
              <a:t>B</a:t>
            </a:r>
            <a:r>
              <a:rPr lang="zh-CN" altLang="en-US" dirty="0" smtClean="0"/>
              <a:t>传送值</a:t>
            </a:r>
            <a:r>
              <a:rPr lang="en-US" altLang="zh-CN" dirty="0" smtClean="0"/>
              <a:t>6</a:t>
            </a:r>
            <a:r>
              <a:rPr lang="zh-CN" altLang="en-US" dirty="0" smtClean="0"/>
              <a:t>，</a:t>
            </a:r>
            <a:r>
              <a:rPr lang="en-US" altLang="zh-CN" dirty="0" smtClean="0"/>
              <a:t>C</a:t>
            </a:r>
            <a:r>
              <a:rPr lang="zh-CN" altLang="en-US" dirty="0" smtClean="0"/>
              <a:t>自己没收到消息，不需做更新，因此状态又变为“非活跃”；</a:t>
            </a:r>
            <a:r>
              <a:rPr lang="en-US" altLang="zh-CN" dirty="0" smtClean="0"/>
              <a:t>B</a:t>
            </a:r>
            <a:r>
              <a:rPr lang="zh-CN" altLang="en-US" dirty="0" smtClean="0"/>
              <a:t>收到消息值</a:t>
            </a:r>
            <a:r>
              <a:rPr lang="en-US" altLang="zh-CN" dirty="0" smtClean="0"/>
              <a:t>6</a:t>
            </a:r>
            <a:r>
              <a:rPr lang="zh-CN" altLang="en-US" dirty="0" smtClean="0"/>
              <a:t>，但</a:t>
            </a:r>
            <a:r>
              <a:rPr lang="en-US" altLang="zh-CN" dirty="0" smtClean="0"/>
              <a:t>6</a:t>
            </a:r>
            <a:r>
              <a:rPr lang="zh-CN" altLang="en-US" dirty="0" smtClean="0"/>
              <a:t>并不比它目前值</a:t>
            </a:r>
            <a:r>
              <a:rPr lang="en-US" altLang="zh-CN" dirty="0" smtClean="0"/>
              <a:t>6</a:t>
            </a:r>
            <a:r>
              <a:rPr lang="zh-CN" altLang="en-US" dirty="0" smtClean="0"/>
              <a:t>大，因此</a:t>
            </a:r>
            <a:r>
              <a:rPr lang="en-US" altLang="zh-CN" dirty="0" smtClean="0"/>
              <a:t>B</a:t>
            </a:r>
            <a:r>
              <a:rPr lang="zh-CN" altLang="en-US" dirty="0" smtClean="0"/>
              <a:t>不作更新，状态仍然为“非活跃”。</a:t>
            </a:r>
          </a:p>
          <a:p>
            <a:r>
              <a:rPr lang="zh-CN" altLang="en-US" dirty="0" smtClean="0"/>
              <a:t>超步</a:t>
            </a:r>
            <a:r>
              <a:rPr lang="en-US" altLang="zh-CN" dirty="0" smtClean="0"/>
              <a:t>3</a:t>
            </a:r>
            <a:r>
              <a:rPr lang="zh-CN" altLang="en-US" dirty="0" smtClean="0"/>
              <a:t>结束时，</a:t>
            </a:r>
            <a:r>
              <a:rPr lang="en-US" altLang="zh-CN" dirty="0" smtClean="0"/>
              <a:t>A</a:t>
            </a:r>
            <a:r>
              <a:rPr lang="zh-CN" altLang="en-US" dirty="0" smtClean="0"/>
              <a:t>，</a:t>
            </a:r>
            <a:r>
              <a:rPr lang="en-US" altLang="zh-CN" dirty="0" smtClean="0"/>
              <a:t>B,  C,  D</a:t>
            </a:r>
            <a:r>
              <a:rPr lang="zh-CN" altLang="en-US" dirty="0" smtClean="0"/>
              <a:t>四个顶点状态全部为“非活跃”，且下一步无消息产生（只有“活跃”状态的顶点才能发消息），至此计算全部结束。</a:t>
            </a:r>
          </a:p>
        </p:txBody>
      </p:sp>
    </p:spTree>
    <p:extLst>
      <p:ext uri="{BB962C8B-B14F-4D97-AF65-F5344CB8AC3E}">
        <p14:creationId xmlns:p14="http://schemas.microsoft.com/office/powerpoint/2010/main" val="3080067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Tree>
    <p:extLst>
      <p:ext uri="{BB962C8B-B14F-4D97-AF65-F5344CB8AC3E}">
        <p14:creationId xmlns:p14="http://schemas.microsoft.com/office/powerpoint/2010/main" val="2250918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Tree>
    <p:extLst>
      <p:ext uri="{BB962C8B-B14F-4D97-AF65-F5344CB8AC3E}">
        <p14:creationId xmlns:p14="http://schemas.microsoft.com/office/powerpoint/2010/main" val="422904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Tree>
    <p:extLst>
      <p:ext uri="{BB962C8B-B14F-4D97-AF65-F5344CB8AC3E}">
        <p14:creationId xmlns:p14="http://schemas.microsoft.com/office/powerpoint/2010/main" val="2408414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p14="http://schemas.microsoft.com/office/powerpoint/2010/main" val="366949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294146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54317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35882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p14="http://schemas.microsoft.com/office/powerpoint/2010/main" val="376798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80391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044136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K. Siddique, Z. Akhtar, E. J. Yoon, Y. -S. </a:t>
            </a:r>
            <a:r>
              <a:rPr lang="en-US" altLang="zh-CN" dirty="0" err="1" smtClean="0"/>
              <a:t>Jeong</a:t>
            </a:r>
            <a:r>
              <a:rPr lang="en-US" altLang="zh-CN" dirty="0" smtClean="0"/>
              <a:t>, D. </a:t>
            </a:r>
            <a:r>
              <a:rPr lang="en-US" altLang="zh-CN" dirty="0" err="1" smtClean="0"/>
              <a:t>Dasgupta</a:t>
            </a:r>
            <a:r>
              <a:rPr lang="en-US" altLang="zh-CN" dirty="0" smtClean="0"/>
              <a:t> and Y. Kim, "Apache Hama: An Emerging Bulk Synchronous Parallel Computing Framework for Big Data Applications," in IEEE Access, vol. 4, pp. 8879-8887, 2016, </a:t>
            </a:r>
            <a:r>
              <a:rPr lang="en-US" altLang="zh-CN" dirty="0" err="1" smtClean="0"/>
              <a:t>doi</a:t>
            </a:r>
            <a:r>
              <a:rPr lang="en-US" altLang="zh-CN" dirty="0" smtClean="0"/>
              <a:t>: 10.1109/ACCESS.2016.2631549.</a:t>
            </a:r>
            <a:endParaRPr lang="zh-CN" altLang="en-US" dirty="0" smtClean="0"/>
          </a:p>
        </p:txBody>
      </p:sp>
    </p:spTree>
    <p:extLst>
      <p:ext uri="{BB962C8B-B14F-4D97-AF65-F5344CB8AC3E}">
        <p14:creationId xmlns:p14="http://schemas.microsoft.com/office/powerpoint/2010/main" val="2523656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80391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898415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97316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881959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424709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210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90808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76494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197870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812629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462811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971963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244373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12641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600168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37143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8780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35882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214362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99880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377981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97000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79254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48179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753605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04845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507127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60882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491367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00338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p14="http://schemas.microsoft.com/office/powerpoint/2010/main" val="333588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0308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Graphs, Matrices, and the </a:t>
            </a:r>
            <a:r>
              <a:rPr lang="en-US" altLang="zh-CN" dirty="0" err="1" smtClean="0"/>
              <a:t>GraphBLAS</a:t>
            </a:r>
            <a:r>
              <a:rPr lang="en-US" altLang="zh-CN" dirty="0" smtClean="0"/>
              <a:t>: Seven Good Reasons</a:t>
            </a:r>
          </a:p>
          <a:p>
            <a:pPr eaLnBrk="1" hangingPunct="1">
              <a:spcBef>
                <a:spcPct val="0"/>
              </a:spcBef>
            </a:pPr>
            <a:r>
              <a:rPr lang="en-US" altLang="zh-CN" dirty="0" smtClean="0"/>
              <a:t>https://arxiv.org/ftp/arxiv/papers/1504/1504.01039.pdf</a:t>
            </a:r>
          </a:p>
          <a:p>
            <a:pPr eaLnBrk="1" hangingPunct="1">
              <a:spcBef>
                <a:spcPct val="0"/>
              </a:spcBef>
            </a:pPr>
            <a:r>
              <a:rPr lang="en-US" altLang="zh-CN" dirty="0" smtClean="0"/>
              <a:t>https://en.wikipedia.org/wiki/GraphBLAS</a:t>
            </a:r>
            <a:endParaRPr lang="zh-CN" altLang="en-US" dirty="0" smtClean="0"/>
          </a:p>
        </p:txBody>
      </p:sp>
    </p:spTree>
    <p:extLst>
      <p:ext uri="{BB962C8B-B14F-4D97-AF65-F5344CB8AC3E}">
        <p14:creationId xmlns:p14="http://schemas.microsoft.com/office/powerpoint/2010/main" val="2079536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October 25, 2021</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October 25,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October 25,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October 25,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October 25,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October 25,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October 25,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October 25,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October 25, 2021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October 25, 2021</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October 25, 2021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October 25,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October 25, 2021</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http://www.52ml.net/images/040821c3b6a4fe6e21df679e7bb4c40a.png"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hama.apache.org/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http://www.myexception.cn/img/2012/06/28/1154182720.pn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09600" y="990600"/>
            <a:ext cx="7924800" cy="5447645"/>
          </a:xfrm>
          <a:prstGeom prst="rect">
            <a:avLst/>
          </a:prstGeom>
          <a:noFill/>
          <a:ln w="9525">
            <a:noFill/>
            <a:miter lim="800000"/>
            <a:headEnd/>
            <a:tailEnd/>
          </a:ln>
        </p:spPr>
        <p:txBody>
          <a:bodyPr wrap="square">
            <a:spAutoFit/>
          </a:bodyPr>
          <a:lstStyle/>
          <a:p>
            <a:pPr algn="ctr"/>
            <a:endParaRPr lang="en-US" altLang="zh-CN" sz="4400" dirty="0" smtClean="0">
              <a:solidFill>
                <a:srgbClr val="002060"/>
              </a:solidFill>
              <a:latin typeface="Calibri" pitchFamily="34" charset="0"/>
            </a:endParaRPr>
          </a:p>
          <a:p>
            <a:pPr algn="ctr"/>
            <a:r>
              <a:rPr lang="en-US" altLang="zh-CN" sz="4400" b="1" dirty="0" smtClean="0">
                <a:solidFill>
                  <a:srgbClr val="002060"/>
                </a:solidFill>
                <a:latin typeface="Calibri" pitchFamily="34" charset="0"/>
              </a:rPr>
              <a:t>Lecture 15  </a:t>
            </a:r>
            <a:r>
              <a:rPr lang="zh-CN" altLang="en-US" sz="4400" b="1" dirty="0" smtClean="0">
                <a:solidFill>
                  <a:srgbClr val="002060"/>
                </a:solidFill>
                <a:latin typeface="Calibri" pitchFamily="34" charset="0"/>
              </a:rPr>
              <a:t>图并行计算框架</a:t>
            </a:r>
            <a:endParaRPr lang="en-US" altLang="zh-CN" sz="4400" b="1" dirty="0" smtClean="0">
              <a:solidFill>
                <a:srgbClr val="002060"/>
              </a:solidFill>
              <a:latin typeface="Calibri" pitchFamily="34" charset="0"/>
            </a:endParaRPr>
          </a:p>
          <a:p>
            <a:pPr lvl="5">
              <a:lnSpc>
                <a:spcPct val="150000"/>
              </a:lnSpc>
              <a:spcBef>
                <a:spcPts val="2400"/>
              </a:spcBef>
              <a:buFont typeface="Wingdings" pitchFamily="2" charset="2"/>
              <a:buChar char="n"/>
            </a:pPr>
            <a:r>
              <a:rPr lang="zh-CN" altLang="en-US" sz="3200" b="1" dirty="0" smtClean="0">
                <a:solidFill>
                  <a:srgbClr val="002060"/>
                </a:solidFill>
                <a:latin typeface="Calibri" panose="020F0502020204030204" pitchFamily="34" charset="0"/>
                <a:ea typeface="宋体" panose="02010600030101010101" pitchFamily="2" charset="-122"/>
              </a:rPr>
              <a:t>  图计算问题</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ea typeface="宋体" panose="02010600030101010101" pitchFamily="2" charset="-122"/>
              </a:rPr>
              <a:t>  BSP</a:t>
            </a:r>
            <a:r>
              <a:rPr lang="zh-CN" altLang="en-US" sz="3200" b="1" dirty="0" smtClean="0">
                <a:solidFill>
                  <a:srgbClr val="002060"/>
                </a:solidFill>
                <a:latin typeface="Calibri" panose="020F0502020204030204" pitchFamily="34" charset="0"/>
                <a:ea typeface="宋体" panose="02010600030101010101" pitchFamily="2" charset="-122"/>
              </a:rPr>
              <a:t>图计算模型</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zh-CN" altLang="en-US" sz="3200" b="1" dirty="0" smtClean="0">
                <a:solidFill>
                  <a:srgbClr val="002060"/>
                </a:solidFill>
                <a:latin typeface="Calibri" panose="020F0502020204030204" pitchFamily="34" charset="0"/>
                <a:ea typeface="宋体" panose="02010600030101010101" pitchFamily="2" charset="-122"/>
              </a:rPr>
              <a:t>  图计算</a:t>
            </a:r>
            <a:r>
              <a:rPr lang="zh-CN" altLang="en-US" sz="3200" b="1" dirty="0" smtClean="0">
                <a:solidFill>
                  <a:srgbClr val="002060"/>
                </a:solidFill>
                <a:latin typeface="Calibri" panose="020F0502020204030204" pitchFamily="34" charset="0"/>
                <a:ea typeface="宋体" panose="02010600030101010101" pitchFamily="2" charset="-122"/>
              </a:rPr>
              <a:t>架构</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zh-CN" altLang="en-US" sz="3200" b="1" dirty="0" smtClean="0">
                <a:solidFill>
                  <a:srgbClr val="002060"/>
                </a:solidFill>
                <a:latin typeface="Calibri" panose="020F0502020204030204" pitchFamily="34" charset="0"/>
                <a:ea typeface="宋体" panose="02010600030101010101" pitchFamily="2" charset="-122"/>
              </a:rPr>
              <a:t>  图计算过程</a:t>
            </a:r>
            <a:endParaRPr lang="en-US" altLang="zh-CN" sz="3200" b="1" dirty="0" smtClean="0">
              <a:solidFill>
                <a:srgbClr val="002060"/>
              </a:solidFill>
              <a:latin typeface="Calibri" panose="020F0502020204030204" pitchFamily="34" charset="0"/>
              <a:ea typeface="宋体" panose="02010600030101010101" pitchFamily="2" charset="-122"/>
            </a:endParaRPr>
          </a:p>
          <a:p>
            <a:pPr lvl="5">
              <a:lnSpc>
                <a:spcPct val="150000"/>
              </a:lnSpc>
              <a:buFont typeface="Wingdings" pitchFamily="2" charset="2"/>
              <a:buChar char="n"/>
            </a:pPr>
            <a:r>
              <a:rPr lang="en-US" altLang="zh-CN" sz="3200" b="1" dirty="0">
                <a:solidFill>
                  <a:srgbClr val="002060"/>
                </a:solidFill>
                <a:latin typeface="Calibri" panose="020F0502020204030204" pitchFamily="34" charset="0"/>
                <a:ea typeface="宋体" panose="02010600030101010101" pitchFamily="2" charset="-122"/>
              </a:rPr>
              <a:t> </a:t>
            </a:r>
            <a:r>
              <a:rPr lang="en-US" altLang="zh-CN" sz="3200" b="1" dirty="0" smtClean="0">
                <a:solidFill>
                  <a:srgbClr val="002060"/>
                </a:solidFill>
                <a:latin typeface="Calibri" panose="020F0502020204030204" pitchFamily="34" charset="0"/>
                <a:ea typeface="宋体" panose="02010600030101010101" pitchFamily="2" charset="-122"/>
              </a:rPr>
              <a:t> </a:t>
            </a:r>
            <a:r>
              <a:rPr lang="zh-CN" altLang="en-US" sz="3200" b="1" dirty="0" smtClean="0">
                <a:solidFill>
                  <a:srgbClr val="002060"/>
                </a:solidFill>
                <a:latin typeface="Calibri" panose="020F0502020204030204" pitchFamily="34" charset="0"/>
                <a:ea typeface="宋体" panose="02010600030101010101" pitchFamily="2" charset="-122"/>
              </a:rPr>
              <a:t>作业调度</a:t>
            </a:r>
            <a:endParaRPr lang="en-US" altLang="zh-CN" sz="4400" dirty="0">
              <a:solidFill>
                <a:srgbClr val="002060"/>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smtClean="0"/>
          </a:p>
        </p:txBody>
      </p:sp>
      <p:sp>
        <p:nvSpPr>
          <p:cNvPr id="3" name="矩形 2"/>
          <p:cNvSpPr/>
          <p:nvPr/>
        </p:nvSpPr>
        <p:spPr>
          <a:xfrm>
            <a:off x="228600" y="1163045"/>
            <a:ext cx="8610600" cy="461665"/>
          </a:xfrm>
          <a:prstGeom prst="rect">
            <a:avLst/>
          </a:prstGeom>
        </p:spPr>
        <p:txBody>
          <a:bodyPr wrap="square">
            <a:spAutoFit/>
          </a:bodyPr>
          <a:lstStyle/>
          <a:p>
            <a:r>
              <a:rPr lang="zh-CN" altLang="en-US" sz="2400" dirty="0" smtClean="0"/>
              <a:t>        最短路径问题：</a:t>
            </a:r>
            <a:r>
              <a:rPr lang="zh-CN" altLang="en-US" sz="2400" dirty="0" smtClean="0">
                <a:solidFill>
                  <a:srgbClr val="FF0000"/>
                </a:solidFill>
              </a:rPr>
              <a:t>转化</a:t>
            </a:r>
            <a:r>
              <a:rPr lang="zh-CN" altLang="en-US" sz="2400" dirty="0">
                <a:solidFill>
                  <a:srgbClr val="FF0000"/>
                </a:solidFill>
              </a:rPr>
              <a:t>为矩阵的迭代计算</a:t>
            </a:r>
            <a:r>
              <a:rPr lang="zh-CN" altLang="en-US" sz="2400" dirty="0" smtClean="0">
                <a:solidFill>
                  <a:srgbClr val="FF0000"/>
                </a:solidFill>
              </a:rPr>
              <a:t>问题</a:t>
            </a:r>
            <a:r>
              <a:rPr lang="zh-CN" altLang="en-US" sz="2400" dirty="0" smtClean="0"/>
              <a:t>。</a:t>
            </a:r>
            <a:endParaRPr lang="zh-CN" altLang="en-US" sz="2400" dirty="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图计算例子</a:t>
            </a:r>
            <a:endParaRPr lang="zh-CN" altLang="en-US" sz="3200" b="1" dirty="0">
              <a:solidFill>
                <a:srgbClr val="002060"/>
              </a:solidFill>
              <a:latin typeface="Calibri" pitchFamily="34" charset="0"/>
            </a:endParaRPr>
          </a:p>
        </p:txBody>
      </p:sp>
      <mc:AlternateContent xmlns:mc="http://schemas.openxmlformats.org/markup-compatibility/2006" xmlns:a14="http://schemas.microsoft.com/office/drawing/2010/main">
        <mc:Choice Requires="a14">
          <p:sp>
            <p:nvSpPr>
              <p:cNvPr id="2" name="文本框 1"/>
              <p:cNvSpPr txBox="1"/>
              <p:nvPr/>
            </p:nvSpPr>
            <p:spPr>
              <a:xfrm>
                <a:off x="457200" y="5879293"/>
                <a:ext cx="8001000" cy="736292"/>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rPr>
                      <m:t>𝑓</m:t>
                    </m:r>
                    <m:r>
                      <a:rPr lang="zh-CN" altLang="en-US" sz="2000" i="1">
                        <a:latin typeface="Cambria Math" panose="02040503050406030204" pitchFamily="18" charset="0"/>
                      </a:rPr>
                      <m:t>表示</m:t>
                    </m:r>
                    <m:r>
                      <a:rPr lang="zh-CN" altLang="en-US" sz="2000" i="1" smtClean="0">
                        <a:latin typeface="Cambria Math" panose="02040503050406030204" pitchFamily="18" charset="0"/>
                      </a:rPr>
                      <m:t>起点</m:t>
                    </m:r>
                    <m:r>
                      <a:rPr lang="zh-CN" altLang="en-US" sz="2000" i="1">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𝑓</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=1</m:t>
                    </m:r>
                  </m:oMath>
                </a14:m>
                <a:r>
                  <a:rPr lang="zh-CN" altLang="en-US" sz="2000" dirty="0" smtClean="0"/>
                  <a:t>表示以</a:t>
                </a:r>
                <a14:m>
                  <m:oMath xmlns:m="http://schemas.openxmlformats.org/officeDocument/2006/math">
                    <m:r>
                      <a:rPr lang="en-US" altLang="zh-CN" sz="2000" i="1" dirty="0" smtClean="0">
                        <a:latin typeface="Cambria Math" panose="02040503050406030204" pitchFamily="18" charset="0"/>
                      </a:rPr>
                      <m:t>𝑖</m:t>
                    </m:r>
                  </m:oMath>
                </a14:m>
                <a:r>
                  <a:rPr lang="zh-CN" altLang="en-US" sz="2000" dirty="0" smtClean="0"/>
                  <a:t>为起点，</a:t>
                </a:r>
                <a14:m>
                  <m:oMath xmlns:m="http://schemas.openxmlformats.org/officeDocument/2006/math">
                    <m:r>
                      <a:rPr lang="en-US" altLang="zh-CN" sz="2000" i="1" dirty="0" smtClean="0">
                        <a:latin typeface="Cambria Math" panose="02040503050406030204" pitchFamily="18" charset="0"/>
                      </a:rPr>
                      <m:t>𝑓</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𝐴</m:t>
                        </m:r>
                      </m:e>
                      <m:sup>
                        <m:r>
                          <a:rPr lang="en-US" altLang="zh-CN" sz="2000" b="0" i="1" dirty="0" smtClean="0">
                            <a:latin typeface="Cambria Math" panose="02040503050406030204" pitchFamily="18" charset="0"/>
                          </a:rPr>
                          <m:t>𝑘</m:t>
                        </m:r>
                      </m:sup>
                    </m:sSup>
                  </m:oMath>
                </a14:m>
                <a:r>
                  <a:rPr lang="zh-CN" altLang="en-US" sz="2000" dirty="0" smtClean="0"/>
                  <a:t>结果中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i="1">
                            <a:latin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≠0</m:t>
                    </m:r>
                  </m:oMath>
                </a14:m>
                <a:r>
                  <a:rPr lang="zh-CN" altLang="en-US" sz="2000" dirty="0" smtClean="0"/>
                  <a:t>表示存在</a:t>
                </a:r>
                <a14:m>
                  <m:oMath xmlns:m="http://schemas.openxmlformats.org/officeDocument/2006/math">
                    <m:r>
                      <a:rPr lang="en-US" altLang="zh-CN" sz="2000" i="1" dirty="0" smtClean="0">
                        <a:latin typeface="Cambria Math" panose="02040503050406030204" pitchFamily="18" charset="0"/>
                      </a:rPr>
                      <m:t>𝑖</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𝑗</m:t>
                    </m:r>
                  </m:oMath>
                </a14:m>
                <a:r>
                  <a:rPr lang="zh-CN" altLang="en-US" sz="2000" dirty="0" smtClean="0"/>
                  <a:t>的路径，最短路径则是</a:t>
                </a:r>
                <a14:m>
                  <m:oMath xmlns:m="http://schemas.openxmlformats.org/officeDocument/2006/math">
                    <m:r>
                      <a:rPr lang="en-US" altLang="zh-CN" sz="2000" i="1" dirty="0" smtClean="0">
                        <a:latin typeface="Cambria Math" panose="02040503050406030204" pitchFamily="18" charset="0"/>
                      </a:rPr>
                      <m:t>𝑘</m:t>
                    </m:r>
                  </m:oMath>
                </a14:m>
                <a:r>
                  <a:rPr lang="zh-CN" altLang="en-US" sz="2000" dirty="0" smtClean="0"/>
                  <a:t>最小。</a:t>
                </a:r>
                <a:endParaRPr 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57200" y="5879293"/>
                <a:ext cx="8001000" cy="736292"/>
              </a:xfrm>
              <a:prstGeom prst="rect">
                <a:avLst/>
              </a:prstGeom>
              <a:blipFill>
                <a:blip r:embed="rId4"/>
                <a:stretch>
                  <a:fillRect l="-762" t="-6612" b="-11570"/>
                </a:stretch>
              </a:blipFill>
            </p:spPr>
            <p:txBody>
              <a:bodyPr/>
              <a:lstStyle/>
              <a:p>
                <a:r>
                  <a:rPr lang="en-US">
                    <a:noFill/>
                  </a:rPr>
                  <a:t> </a:t>
                </a:r>
              </a:p>
            </p:txBody>
          </p:sp>
        </mc:Fallback>
      </mc:AlternateContent>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1676401"/>
            <a:ext cx="7391400" cy="4151201"/>
          </a:xfrm>
          <a:prstGeom prst="rect">
            <a:avLst/>
          </a:prstGeom>
        </p:spPr>
      </p:pic>
    </p:spTree>
    <p:extLst>
      <p:ext uri="{BB962C8B-B14F-4D97-AF65-F5344CB8AC3E}">
        <p14:creationId xmlns:p14="http://schemas.microsoft.com/office/powerpoint/2010/main" val="2215068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smtClean="0"/>
          </a:p>
        </p:txBody>
      </p:sp>
      <p:sp>
        <p:nvSpPr>
          <p:cNvPr id="2056" name="TextBox 12"/>
          <p:cNvSpPr txBox="1">
            <a:spLocks noChangeArrowheads="1"/>
          </p:cNvSpPr>
          <p:nvPr/>
        </p:nvSpPr>
        <p:spPr bwMode="auto">
          <a:xfrm>
            <a:off x="838200" y="1143000"/>
            <a:ext cx="6346166" cy="646331"/>
          </a:xfrm>
          <a:prstGeom prst="rect">
            <a:avLst/>
          </a:prstGeom>
          <a:noFill/>
          <a:ln w="9525">
            <a:noFill/>
            <a:miter lim="800000"/>
            <a:headEnd/>
            <a:tailEnd/>
          </a:ln>
        </p:spPr>
        <p:txBody>
          <a:bodyPr wrap="square">
            <a:spAutoFit/>
          </a:bodyPr>
          <a:lstStyle/>
          <a:p>
            <a:r>
              <a:rPr lang="zh-CN" altLang="en-US" sz="3600" b="1" dirty="0" smtClean="0">
                <a:solidFill>
                  <a:srgbClr val="0823A8"/>
                </a:solidFill>
                <a:latin typeface="Calibri" pitchFamily="34" charset="0"/>
              </a:rPr>
              <a:t>图分割难题</a:t>
            </a:r>
            <a:endParaRPr lang="zh-CN" altLang="en-US" sz="3600" b="1" dirty="0">
              <a:solidFill>
                <a:srgbClr val="0823A8"/>
              </a:solidFill>
              <a:latin typeface="Calibri" pitchFamily="34" charset="0"/>
            </a:endParaRPr>
          </a:p>
        </p:txBody>
      </p:sp>
      <p:sp>
        <p:nvSpPr>
          <p:cNvPr id="3" name="矩形 2"/>
          <p:cNvSpPr/>
          <p:nvPr/>
        </p:nvSpPr>
        <p:spPr>
          <a:xfrm>
            <a:off x="838200" y="1828800"/>
            <a:ext cx="7772400" cy="2246769"/>
          </a:xfrm>
          <a:prstGeom prst="rect">
            <a:avLst/>
          </a:prstGeom>
        </p:spPr>
        <p:txBody>
          <a:bodyPr wrap="square">
            <a:spAutoFit/>
          </a:bodyPr>
          <a:lstStyle/>
          <a:p>
            <a:r>
              <a:rPr lang="en-US" altLang="zh-CN" sz="2000" dirty="0" smtClean="0"/>
              <a:t>       </a:t>
            </a:r>
            <a:r>
              <a:rPr lang="zh-CN" altLang="zh-CN" sz="2000" dirty="0" smtClean="0"/>
              <a:t>出于</a:t>
            </a:r>
            <a:r>
              <a:rPr lang="zh-CN" altLang="en-US" sz="2000" dirty="0" smtClean="0"/>
              <a:t>大数据</a:t>
            </a:r>
            <a:r>
              <a:rPr lang="zh-CN" altLang="zh-CN" sz="2000" dirty="0" smtClean="0"/>
              <a:t>计算目的，我们需要把左边包含</a:t>
            </a:r>
            <a:r>
              <a:rPr lang="en-US" altLang="zh-CN" sz="2000" dirty="0" smtClean="0"/>
              <a:t>6</a:t>
            </a:r>
            <a:r>
              <a:rPr lang="zh-CN" altLang="zh-CN" sz="2000" dirty="0" smtClean="0"/>
              <a:t>个顶点的大图分割成右边各自包含</a:t>
            </a:r>
            <a:r>
              <a:rPr lang="en-US" altLang="zh-CN" sz="2000" dirty="0" smtClean="0"/>
              <a:t>3</a:t>
            </a:r>
            <a:r>
              <a:rPr lang="zh-CN" altLang="zh-CN" sz="2000" dirty="0" smtClean="0"/>
              <a:t>个顶点的</a:t>
            </a:r>
            <a:r>
              <a:rPr lang="en-US" altLang="zh-CN" sz="2000" dirty="0" smtClean="0"/>
              <a:t>A</a:t>
            </a:r>
            <a:r>
              <a:rPr lang="zh-CN" altLang="zh-CN" sz="2000" dirty="0" smtClean="0"/>
              <a:t>和</a:t>
            </a:r>
            <a:r>
              <a:rPr lang="en-US" altLang="zh-CN" sz="2000" dirty="0" smtClean="0"/>
              <a:t>B</a:t>
            </a:r>
            <a:r>
              <a:rPr lang="zh-CN" altLang="zh-CN" sz="2000" dirty="0" smtClean="0"/>
              <a:t>两个小图。这</a:t>
            </a:r>
            <a:r>
              <a:rPr lang="zh-CN" altLang="en-US" sz="2000" dirty="0" smtClean="0"/>
              <a:t>种</a:t>
            </a:r>
            <a:r>
              <a:rPr lang="zh-CN" altLang="zh-CN" sz="2000" dirty="0" smtClean="0"/>
              <a:t>图分割（</a:t>
            </a:r>
            <a:r>
              <a:rPr lang="en-US" altLang="zh-CN" sz="2000" dirty="0" smtClean="0"/>
              <a:t>graph cut</a:t>
            </a:r>
            <a:r>
              <a:rPr lang="zh-CN" altLang="zh-CN" sz="2000" dirty="0" smtClean="0"/>
              <a:t>）带来的难题是：</a:t>
            </a:r>
            <a:endParaRPr lang="en-US" altLang="zh-CN" sz="2000" dirty="0" smtClean="0"/>
          </a:p>
          <a:p>
            <a:pPr lvl="1">
              <a:buFont typeface="Wingdings" pitchFamily="2" charset="2"/>
              <a:buChar char="ü"/>
            </a:pPr>
            <a:r>
              <a:rPr lang="en-US" altLang="zh-CN" sz="2000" dirty="0" smtClean="0"/>
              <a:t>  </a:t>
            </a:r>
            <a:r>
              <a:rPr lang="zh-CN" altLang="zh-CN" sz="2000" dirty="0" smtClean="0"/>
              <a:t>被切断的边（图中编号为</a:t>
            </a:r>
            <a:r>
              <a:rPr lang="en-US" altLang="zh-CN" sz="2000" dirty="0" smtClean="0"/>
              <a:t>1</a:t>
            </a:r>
            <a:r>
              <a:rPr lang="zh-CN" altLang="zh-CN" sz="2000" dirty="0" smtClean="0"/>
              <a:t>和</a:t>
            </a:r>
            <a:r>
              <a:rPr lang="en-US" altLang="zh-CN" sz="2000" dirty="0" smtClean="0"/>
              <a:t>2</a:t>
            </a:r>
            <a:r>
              <a:rPr lang="zh-CN" altLang="zh-CN" sz="2000" dirty="0" smtClean="0"/>
              <a:t>的两条边）所代表的的</a:t>
            </a:r>
            <a:r>
              <a:rPr lang="zh-CN" altLang="zh-CN" sz="2000" dirty="0" smtClean="0">
                <a:solidFill>
                  <a:srgbClr val="FF0000"/>
                </a:solidFill>
              </a:rPr>
              <a:t>特征值</a:t>
            </a:r>
            <a:r>
              <a:rPr lang="zh-CN" altLang="zh-CN" sz="2000" dirty="0" smtClean="0"/>
              <a:t>该如何处理？</a:t>
            </a:r>
            <a:endParaRPr lang="en-US" altLang="zh-CN" sz="2000" dirty="0" smtClean="0"/>
          </a:p>
          <a:p>
            <a:pPr lvl="1">
              <a:buFont typeface="Wingdings" pitchFamily="2" charset="2"/>
              <a:buChar char="ü"/>
            </a:pPr>
            <a:r>
              <a:rPr lang="en-US" altLang="zh-CN" sz="2000" dirty="0" smtClean="0"/>
              <a:t>  </a:t>
            </a:r>
            <a:r>
              <a:rPr lang="zh-CN" altLang="zh-CN" sz="2000" dirty="0" smtClean="0"/>
              <a:t>在原图中相连的顶点（被切断的边连接的两端顶点）在分割成的子图中</a:t>
            </a:r>
            <a:r>
              <a:rPr lang="zh-CN" altLang="zh-CN" sz="2000" dirty="0" smtClean="0">
                <a:solidFill>
                  <a:srgbClr val="FF0000"/>
                </a:solidFill>
              </a:rPr>
              <a:t>不再相连，算法设计该如何考虑</a:t>
            </a:r>
            <a:r>
              <a:rPr lang="zh-CN" altLang="zh-CN" sz="2000" dirty="0" smtClean="0"/>
              <a:t>？</a:t>
            </a:r>
            <a:endParaRPr lang="zh-CN" altLang="en-US" sz="2000" dirty="0"/>
          </a:p>
        </p:txBody>
      </p:sp>
      <p:pic>
        <p:nvPicPr>
          <p:cNvPr id="9" name="图片 8" descr="http://www.52ml.net/images/040821c3b6a4fe6e21df679e7bb4c40a.png"/>
          <p:cNvPicPr/>
          <p:nvPr/>
        </p:nvPicPr>
        <p:blipFill>
          <a:blip r:embed="rId4" r:link="rId5" cstate="print"/>
          <a:srcRect/>
          <a:stretch>
            <a:fillRect/>
          </a:stretch>
        </p:blipFill>
        <p:spPr>
          <a:xfrm>
            <a:off x="609600" y="4267200"/>
            <a:ext cx="8229600" cy="1676400"/>
          </a:xfrm>
          <a:prstGeom prst="rect">
            <a:avLst/>
          </a:prstGeom>
          <a:noFill/>
          <a:ln w="9525">
            <a:noFill/>
            <a:miter lim="800000"/>
            <a:headEnd/>
            <a:tailEnd/>
          </a:ln>
        </p:spPr>
      </p:pic>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图分割难题</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651050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smtClean="0"/>
          </a:p>
        </p:txBody>
      </p:sp>
      <p:sp>
        <p:nvSpPr>
          <p:cNvPr id="3" name="矩形 2"/>
          <p:cNvSpPr/>
          <p:nvPr/>
        </p:nvSpPr>
        <p:spPr>
          <a:xfrm>
            <a:off x="609600" y="1242016"/>
            <a:ext cx="7924800" cy="2308324"/>
          </a:xfrm>
          <a:prstGeom prst="rect">
            <a:avLst/>
          </a:prstGeom>
        </p:spPr>
        <p:txBody>
          <a:bodyPr wrap="square">
            <a:spAutoFit/>
          </a:bodyPr>
          <a:lstStyle/>
          <a:p>
            <a:r>
              <a:rPr lang="en-US" altLang="zh-CN" sz="2400" dirty="0" smtClean="0"/>
              <a:t>      BSP</a:t>
            </a:r>
            <a:r>
              <a:rPr lang="zh-CN" altLang="en-US" sz="2400" dirty="0"/>
              <a:t>（</a:t>
            </a:r>
            <a:r>
              <a:rPr lang="en-US" altLang="zh-CN" sz="2400" dirty="0"/>
              <a:t>Bulk Synchronous Parallel</a:t>
            </a:r>
            <a:r>
              <a:rPr lang="zh-CN" altLang="en-US" sz="2400" dirty="0"/>
              <a:t>）整体同步并行</a:t>
            </a:r>
            <a:r>
              <a:rPr lang="zh-CN" altLang="en-US" sz="2400" dirty="0" smtClean="0"/>
              <a:t>模型是</a:t>
            </a:r>
            <a:r>
              <a:rPr lang="zh-CN" altLang="en-US" sz="2400" dirty="0"/>
              <a:t>英国科学家</a:t>
            </a:r>
            <a:r>
              <a:rPr lang="en-US" altLang="zh-CN" sz="2400" dirty="0"/>
              <a:t>Leslie G</a:t>
            </a:r>
            <a:r>
              <a:rPr lang="en-US" altLang="zh-CN" sz="2400" dirty="0" smtClean="0"/>
              <a:t>. Valiant</a:t>
            </a:r>
            <a:r>
              <a:rPr lang="zh-CN" altLang="en-US" sz="2400" dirty="0"/>
              <a:t>于</a:t>
            </a:r>
            <a:r>
              <a:rPr lang="en-US" altLang="zh-CN" sz="2400" dirty="0"/>
              <a:t>20</a:t>
            </a:r>
            <a:r>
              <a:rPr lang="zh-CN" altLang="en-US" sz="2400" dirty="0"/>
              <a:t>世纪</a:t>
            </a:r>
            <a:r>
              <a:rPr lang="en-US" altLang="zh-CN" sz="2400" dirty="0"/>
              <a:t>80</a:t>
            </a:r>
            <a:r>
              <a:rPr lang="zh-CN" altLang="en-US" sz="2400" dirty="0"/>
              <a:t>年代提出的一个</a:t>
            </a:r>
            <a:r>
              <a:rPr lang="zh-CN" altLang="en-US" sz="2400" dirty="0" smtClean="0"/>
              <a:t>并行计算</a:t>
            </a:r>
            <a:r>
              <a:rPr lang="zh-CN" altLang="en-US" sz="2400" dirty="0" smtClean="0">
                <a:solidFill>
                  <a:srgbClr val="FF0000"/>
                </a:solidFill>
              </a:rPr>
              <a:t>逻辑</a:t>
            </a:r>
            <a:r>
              <a:rPr lang="zh-CN" altLang="en-US" sz="2400" dirty="0">
                <a:solidFill>
                  <a:srgbClr val="FF0000"/>
                </a:solidFill>
              </a:rPr>
              <a:t>概念模型</a:t>
            </a:r>
            <a:r>
              <a:rPr lang="zh-CN" altLang="en-US" sz="2400" dirty="0"/>
              <a:t>。其组成包含三个部分：</a:t>
            </a:r>
          </a:p>
          <a:p>
            <a:pPr lvl="1">
              <a:buFont typeface="Wingdings" pitchFamily="2" charset="2"/>
              <a:buChar char="l"/>
            </a:pPr>
            <a:r>
              <a:rPr lang="zh-CN" altLang="en-US" sz="2400" dirty="0" smtClean="0"/>
              <a:t>  组件</a:t>
            </a:r>
            <a:r>
              <a:rPr lang="zh-CN" altLang="en-US" sz="2400" dirty="0"/>
              <a:t>：</a:t>
            </a:r>
            <a:r>
              <a:rPr lang="zh-CN" altLang="en-US" sz="2400" dirty="0" smtClean="0"/>
              <a:t>每个</a:t>
            </a:r>
            <a:r>
              <a:rPr lang="zh-CN" altLang="en-US" sz="2400" dirty="0"/>
              <a:t>组件由处理器和存储器</a:t>
            </a:r>
            <a:r>
              <a:rPr lang="zh-CN" altLang="en-US" sz="2400" dirty="0" smtClean="0"/>
              <a:t>组成 </a:t>
            </a:r>
            <a:endParaRPr lang="zh-CN" altLang="en-US" sz="2400" dirty="0"/>
          </a:p>
          <a:p>
            <a:pPr lvl="1">
              <a:buFont typeface="Wingdings" pitchFamily="2" charset="2"/>
              <a:buChar char="l"/>
            </a:pPr>
            <a:r>
              <a:rPr lang="zh-CN" altLang="en-US" sz="2400" dirty="0" smtClean="0"/>
              <a:t>  路由器</a:t>
            </a:r>
            <a:r>
              <a:rPr lang="zh-CN" altLang="en-US" sz="2400" dirty="0"/>
              <a:t>：</a:t>
            </a:r>
            <a:r>
              <a:rPr lang="zh-CN" altLang="en-US" sz="2400" dirty="0" smtClean="0"/>
              <a:t>用于</a:t>
            </a:r>
            <a:r>
              <a:rPr lang="zh-CN" altLang="en-US" sz="2400" dirty="0"/>
              <a:t>实现各组件之间点对点的消息</a:t>
            </a:r>
            <a:r>
              <a:rPr lang="zh-CN" altLang="en-US" sz="2400" dirty="0" smtClean="0"/>
              <a:t>传递</a:t>
            </a:r>
            <a:endParaRPr lang="zh-CN" altLang="en-US" sz="2400" dirty="0"/>
          </a:p>
          <a:p>
            <a:pPr lvl="1">
              <a:buFont typeface="Wingdings" pitchFamily="2" charset="2"/>
              <a:buChar char="l"/>
            </a:pPr>
            <a:r>
              <a:rPr lang="zh-CN" altLang="en-US" sz="2400" dirty="0" smtClean="0"/>
              <a:t>  全局时钟：用于</a:t>
            </a:r>
            <a:r>
              <a:rPr lang="zh-CN" altLang="en-US" sz="2400" dirty="0"/>
              <a:t>同步全部或部分的</a:t>
            </a:r>
            <a:r>
              <a:rPr lang="zh-CN" altLang="en-US" sz="2400" dirty="0" smtClean="0"/>
              <a:t>组件</a:t>
            </a:r>
            <a:endParaRPr lang="zh-CN" altLang="en-US" sz="2400" dirty="0"/>
          </a:p>
        </p:txBody>
      </p:sp>
      <p:pic>
        <p:nvPicPr>
          <p:cNvPr id="2" name="图片 1"/>
          <p:cNvPicPr>
            <a:picLocks noChangeAspect="1"/>
          </p:cNvPicPr>
          <p:nvPr/>
        </p:nvPicPr>
        <p:blipFill>
          <a:blip r:embed="rId4" cstate="print"/>
          <a:stretch>
            <a:fillRect/>
          </a:stretch>
        </p:blipFill>
        <p:spPr>
          <a:xfrm>
            <a:off x="609600" y="3592951"/>
            <a:ext cx="7315200" cy="2514600"/>
          </a:xfrm>
          <a:prstGeom prst="rect">
            <a:avLst/>
          </a:prstGeom>
        </p:spPr>
      </p:pic>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15.2 BSP</a:t>
            </a:r>
            <a:r>
              <a:rPr lang="zh-CN" altLang="en-US" sz="3200" b="1" dirty="0" smtClean="0">
                <a:solidFill>
                  <a:srgbClr val="002060"/>
                </a:solidFill>
                <a:latin typeface="Calibri" pitchFamily="34" charset="0"/>
              </a:rPr>
              <a:t>模型</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3035902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smtClean="0"/>
          </a:p>
        </p:txBody>
      </p:sp>
      <p:sp>
        <p:nvSpPr>
          <p:cNvPr id="3" name="矩形 2"/>
          <p:cNvSpPr/>
          <p:nvPr/>
        </p:nvSpPr>
        <p:spPr>
          <a:xfrm>
            <a:off x="609600" y="1143360"/>
            <a:ext cx="7848600" cy="1631216"/>
          </a:xfrm>
          <a:prstGeom prst="rect">
            <a:avLst/>
          </a:prstGeom>
        </p:spPr>
        <p:txBody>
          <a:bodyPr wrap="square">
            <a:spAutoFit/>
          </a:bodyPr>
          <a:lstStyle/>
          <a:p>
            <a:r>
              <a:rPr lang="en-US" altLang="zh-CN" sz="2000" dirty="0" smtClean="0"/>
              <a:t>      BSP</a:t>
            </a:r>
            <a:r>
              <a:rPr lang="zh-CN" altLang="en-US" sz="2000" dirty="0"/>
              <a:t>的核心思想</a:t>
            </a:r>
            <a:r>
              <a:rPr lang="zh-CN" altLang="en-US" sz="2000" dirty="0" smtClean="0"/>
              <a:t>是</a:t>
            </a:r>
            <a:r>
              <a:rPr lang="en-US" altLang="zh-CN" sz="2000" dirty="0" smtClean="0"/>
              <a:t>: </a:t>
            </a:r>
            <a:r>
              <a:rPr lang="zh-CN" altLang="en-US" sz="2000" dirty="0" smtClean="0"/>
              <a:t>将</a:t>
            </a:r>
            <a:r>
              <a:rPr lang="zh-CN" altLang="en-US" sz="2000" dirty="0"/>
              <a:t>任务分步完成，通过</a:t>
            </a:r>
            <a:r>
              <a:rPr lang="zh-CN" altLang="en-US" sz="2000" dirty="0" smtClean="0"/>
              <a:t>定义</a:t>
            </a:r>
            <a:r>
              <a:rPr lang="en-US" altLang="zh-CN" sz="2000" dirty="0" err="1" smtClean="0"/>
              <a:t>SuperStep</a:t>
            </a:r>
            <a:r>
              <a:rPr lang="en-US" altLang="zh-CN" sz="2000" dirty="0" smtClean="0"/>
              <a:t> </a:t>
            </a:r>
            <a:r>
              <a:rPr lang="en-US" altLang="zh-CN" sz="2000" dirty="0"/>
              <a:t>(</a:t>
            </a:r>
            <a:r>
              <a:rPr lang="zh-CN" altLang="en-US" sz="2000" dirty="0"/>
              <a:t>超步</a:t>
            </a:r>
            <a:r>
              <a:rPr lang="en-US" altLang="zh-CN" sz="2000" dirty="0" smtClean="0"/>
              <a:t>)</a:t>
            </a:r>
            <a:r>
              <a:rPr lang="zh-CN" altLang="en-US" sz="2000" dirty="0" smtClean="0"/>
              <a:t>来</a:t>
            </a:r>
            <a:r>
              <a:rPr lang="zh-CN" altLang="en-US" sz="2000" dirty="0"/>
              <a:t>完成任务的分步计算。也就是</a:t>
            </a:r>
            <a:r>
              <a:rPr lang="zh-CN" altLang="en-US" sz="2000" dirty="0">
                <a:solidFill>
                  <a:srgbClr val="FF0000"/>
                </a:solidFill>
              </a:rPr>
              <a:t>将一</a:t>
            </a:r>
            <a:r>
              <a:rPr lang="zh-CN" altLang="en-US" sz="2000" dirty="0" smtClean="0">
                <a:solidFill>
                  <a:srgbClr val="FF0000"/>
                </a:solidFill>
              </a:rPr>
              <a:t>个大任务</a:t>
            </a:r>
            <a:r>
              <a:rPr lang="zh-CN" altLang="en-US" sz="2000" dirty="0">
                <a:solidFill>
                  <a:srgbClr val="FF0000"/>
                </a:solidFill>
              </a:rPr>
              <a:t>分解为一定数量的超</a:t>
            </a:r>
            <a:r>
              <a:rPr lang="zh-CN" altLang="en-US" sz="2000" dirty="0" smtClean="0">
                <a:solidFill>
                  <a:srgbClr val="FF0000"/>
                </a:solidFill>
              </a:rPr>
              <a:t>步</a:t>
            </a:r>
            <a:r>
              <a:rPr lang="zh-CN" altLang="en-US" sz="2000" dirty="0" smtClean="0"/>
              <a:t>，</a:t>
            </a:r>
            <a:r>
              <a:rPr lang="zh-CN" altLang="en-US" sz="2000" dirty="0"/>
              <a:t>而在每一个超步内各计算节点</a:t>
            </a:r>
            <a:r>
              <a:rPr lang="en-US" altLang="zh-CN" sz="2000" dirty="0"/>
              <a:t>(</a:t>
            </a:r>
            <a:r>
              <a:rPr lang="zh-CN" altLang="en-US" sz="2000" dirty="0" smtClean="0"/>
              <a:t>即组件，</a:t>
            </a:r>
            <a:r>
              <a:rPr lang="en-US" altLang="zh-CN" sz="2000" dirty="0" smtClean="0"/>
              <a:t>Virtual </a:t>
            </a:r>
            <a:r>
              <a:rPr lang="en-US" altLang="zh-CN" sz="2000" dirty="0"/>
              <a:t>Processor</a:t>
            </a:r>
            <a:r>
              <a:rPr lang="zh-CN" altLang="en-US" sz="2000" dirty="0"/>
              <a:t>代表</a:t>
            </a:r>
            <a:r>
              <a:rPr lang="en-US" altLang="zh-CN" sz="2000" dirty="0" smtClean="0"/>
              <a:t>) </a:t>
            </a:r>
            <a:r>
              <a:rPr lang="zh-CN" altLang="en-US" sz="2000" dirty="0" smtClean="0"/>
              <a:t>独立</a:t>
            </a:r>
            <a:r>
              <a:rPr lang="zh-CN" altLang="en-US" sz="2000" dirty="0"/>
              <a:t>地完成本地的计算任务，将计算结果进行本地存储和远程传递以后，在全局时钟的控制下进入下一个超步。</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BSP</a:t>
            </a:r>
            <a:r>
              <a:rPr lang="zh-CN" altLang="en-US" sz="3200" b="1" dirty="0">
                <a:solidFill>
                  <a:srgbClr val="002060"/>
                </a:solidFill>
                <a:latin typeface="Calibri" pitchFamily="34" charset="0"/>
              </a:rPr>
              <a:t>超步（</a:t>
            </a:r>
            <a:r>
              <a:rPr lang="en-US" altLang="zh-CN" sz="3200" b="1" dirty="0" err="1" smtClean="0">
                <a:solidFill>
                  <a:srgbClr val="002060"/>
                </a:solidFill>
                <a:latin typeface="Calibri" pitchFamily="34" charset="0"/>
              </a:rPr>
              <a:t>SuperStep</a:t>
            </a:r>
            <a:r>
              <a:rPr lang="zh-CN" altLang="en-US" sz="3200" b="1" dirty="0" smtClean="0">
                <a:solidFill>
                  <a:srgbClr val="002060"/>
                </a:solidFill>
                <a:latin typeface="Calibri" pitchFamily="34" charset="0"/>
              </a:rPr>
              <a:t>）</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3769173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smtClean="0"/>
          </a:p>
        </p:txBody>
      </p:sp>
      <p:sp>
        <p:nvSpPr>
          <p:cNvPr id="3" name="矩形 2"/>
          <p:cNvSpPr/>
          <p:nvPr/>
        </p:nvSpPr>
        <p:spPr>
          <a:xfrm>
            <a:off x="76200" y="1020630"/>
            <a:ext cx="4116420" cy="5355312"/>
          </a:xfrm>
          <a:prstGeom prst="rect">
            <a:avLst/>
          </a:prstGeom>
        </p:spPr>
        <p:txBody>
          <a:bodyPr wrap="square">
            <a:spAutoFit/>
          </a:bodyPr>
          <a:lstStyle/>
          <a:p>
            <a:r>
              <a:rPr lang="zh-CN" altLang="en-US" sz="2400" b="1" dirty="0" smtClean="0"/>
              <a:t>本地计算</a:t>
            </a:r>
            <a:r>
              <a:rPr lang="zh-CN" altLang="en-US" sz="2400" dirty="0"/>
              <a:t>：在一个超步内</a:t>
            </a:r>
            <a:r>
              <a:rPr lang="zh-CN" altLang="en-US" sz="2400" dirty="0" smtClean="0"/>
              <a:t>，处理节点（</a:t>
            </a:r>
            <a:r>
              <a:rPr lang="en-US" altLang="zh-CN" sz="2400" dirty="0"/>
              <a:t>Virtual Processor</a:t>
            </a:r>
            <a:r>
              <a:rPr lang="zh-CN" altLang="en-US" sz="2400" dirty="0"/>
              <a:t>）从自身存储器读取数据进行计算；</a:t>
            </a:r>
          </a:p>
          <a:p>
            <a:pPr>
              <a:spcBef>
                <a:spcPts val="1800"/>
              </a:spcBef>
            </a:pPr>
            <a:r>
              <a:rPr lang="zh-CN" altLang="en-US" sz="2400" b="1" dirty="0"/>
              <a:t>全局通信</a:t>
            </a:r>
            <a:r>
              <a:rPr lang="zh-CN" altLang="en-US" sz="2400" dirty="0"/>
              <a:t>：每个处理器通过发送和接受消息，与远程节点交换数据；</a:t>
            </a:r>
          </a:p>
          <a:p>
            <a:pPr>
              <a:spcBef>
                <a:spcPts val="1800"/>
              </a:spcBef>
            </a:pPr>
            <a:r>
              <a:rPr lang="zh-CN" altLang="en-US" sz="2400" b="1" dirty="0"/>
              <a:t>栅栏同步</a:t>
            </a:r>
            <a:r>
              <a:rPr lang="zh-CN" altLang="en-US" sz="2400" dirty="0"/>
              <a:t>：当一个处理器遇到栅栏（</a:t>
            </a:r>
            <a:r>
              <a:rPr lang="en-US" altLang="zh-CN" sz="2400" dirty="0"/>
              <a:t>Barrier</a:t>
            </a:r>
            <a:r>
              <a:rPr lang="zh-CN" altLang="en-US" sz="2400" dirty="0"/>
              <a:t>）时，会停下等到其他所有处理器完成计算；每一次</a:t>
            </a:r>
            <a:r>
              <a:rPr lang="en-US" altLang="zh-CN" sz="2400" dirty="0"/>
              <a:t>Barrier</a:t>
            </a:r>
            <a:r>
              <a:rPr lang="zh-CN" altLang="en-US" sz="2400" dirty="0"/>
              <a:t>同步也是前一个超步的完成和下一个超步的开始</a:t>
            </a:r>
            <a:r>
              <a:rPr lang="zh-CN" altLang="en-US" sz="2400" dirty="0" smtClean="0"/>
              <a:t>。</a:t>
            </a:r>
            <a:endParaRPr lang="en-US" altLang="zh-CN" sz="2400" dirty="0" smtClean="0"/>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BSP</a:t>
            </a:r>
            <a:r>
              <a:rPr lang="zh-CN" altLang="en-US" sz="3200" b="1" dirty="0" smtClean="0">
                <a:solidFill>
                  <a:srgbClr val="002060"/>
                </a:solidFill>
                <a:latin typeface="Calibri" pitchFamily="34" charset="0"/>
              </a:rPr>
              <a:t>计算过程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4391" y="1020630"/>
            <a:ext cx="4814626" cy="3094170"/>
          </a:xfrm>
          <a:prstGeom prst="rect">
            <a:avLst/>
          </a:prstGeom>
          <a:solidFill>
            <a:schemeClr val="bg1"/>
          </a:solidFill>
        </p:spPr>
      </p:pic>
    </p:spTree>
    <p:extLst>
      <p:ext uri="{BB962C8B-B14F-4D97-AF65-F5344CB8AC3E}">
        <p14:creationId xmlns:p14="http://schemas.microsoft.com/office/powerpoint/2010/main" val="2152697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smtClean="0"/>
          </a:p>
        </p:txBody>
      </p:sp>
      <p:sp>
        <p:nvSpPr>
          <p:cNvPr id="3" name="矩形 2"/>
          <p:cNvSpPr/>
          <p:nvPr/>
        </p:nvSpPr>
        <p:spPr>
          <a:xfrm>
            <a:off x="80374" y="1143000"/>
            <a:ext cx="3424825" cy="4478149"/>
          </a:xfrm>
          <a:prstGeom prst="rect">
            <a:avLst/>
          </a:prstGeom>
        </p:spPr>
        <p:txBody>
          <a:bodyPr wrap="square">
            <a:spAutoFit/>
          </a:bodyPr>
          <a:lstStyle/>
          <a:p>
            <a:pPr lvl="0">
              <a:buFont typeface="Wingdings" pitchFamily="2" charset="2"/>
              <a:buChar char="l"/>
            </a:pPr>
            <a:r>
              <a:rPr lang="zh-CN" altLang="en-US" sz="2000" dirty="0" smtClean="0"/>
              <a:t> </a:t>
            </a:r>
            <a:r>
              <a:rPr lang="zh-CN" altLang="en-US" sz="2000" dirty="0"/>
              <a:t>同</a:t>
            </a:r>
            <a:r>
              <a:rPr lang="zh-CN" altLang="en-US" sz="2000" dirty="0" smtClean="0"/>
              <a:t>一或不同</a:t>
            </a:r>
            <a:r>
              <a:rPr lang="zh-CN" altLang="en-US" sz="2000" dirty="0"/>
              <a:t>超步的计算单元可以设置为相同或不相同（比如在</a:t>
            </a:r>
            <a:r>
              <a:rPr lang="en-US" altLang="zh-CN" sz="2000" dirty="0" err="1"/>
              <a:t>Superstep</a:t>
            </a:r>
            <a:r>
              <a:rPr lang="en-US" altLang="zh-CN" sz="2000" dirty="0"/>
              <a:t> 0</a:t>
            </a:r>
            <a:r>
              <a:rPr lang="zh-CN" altLang="en-US" sz="2000" dirty="0"/>
              <a:t>，</a:t>
            </a:r>
            <a:r>
              <a:rPr lang="en-US" altLang="zh-CN" sz="2000" dirty="0" err="1"/>
              <a:t>Superstep</a:t>
            </a:r>
            <a:r>
              <a:rPr lang="en-US" altLang="zh-CN" sz="2000" dirty="0"/>
              <a:t> 1</a:t>
            </a:r>
            <a:r>
              <a:rPr lang="zh-CN" altLang="en-US" sz="2000" dirty="0"/>
              <a:t>这两步内</a:t>
            </a:r>
            <a:r>
              <a:rPr lang="zh-CN" altLang="en-US" sz="2000" dirty="0" smtClean="0"/>
              <a:t>，</a:t>
            </a:r>
            <a:r>
              <a:rPr lang="en-US" altLang="zh-CN" sz="2000" dirty="0" smtClean="0"/>
              <a:t>Peer1</a:t>
            </a:r>
            <a:r>
              <a:rPr lang="zh-CN" altLang="en-US" sz="2000" dirty="0" smtClean="0"/>
              <a:t>与</a:t>
            </a:r>
            <a:r>
              <a:rPr lang="en-US" altLang="zh-CN" sz="2000" dirty="0" smtClean="0"/>
              <a:t>Peer </a:t>
            </a:r>
            <a:r>
              <a:rPr lang="en-US" altLang="zh-CN" sz="2000" dirty="0"/>
              <a:t>2</a:t>
            </a:r>
            <a:r>
              <a:rPr lang="zh-CN" altLang="en-US" sz="2000" dirty="0"/>
              <a:t>执行不同的计算步骤</a:t>
            </a:r>
            <a:r>
              <a:rPr lang="en-US" altLang="zh-CN" sz="2000" dirty="0"/>
              <a:t>A</a:t>
            </a:r>
            <a:r>
              <a:rPr lang="zh-CN" altLang="en-US" sz="2000" dirty="0"/>
              <a:t>和</a:t>
            </a:r>
            <a:r>
              <a:rPr lang="en-US" altLang="zh-CN" sz="2000" dirty="0"/>
              <a:t>D</a:t>
            </a:r>
            <a:r>
              <a:rPr lang="zh-CN" altLang="en-US" sz="2000" dirty="0"/>
              <a:t>，</a:t>
            </a:r>
            <a:r>
              <a:rPr lang="zh-CN" altLang="en-US" sz="2000" dirty="0" smtClean="0"/>
              <a:t>但</a:t>
            </a:r>
            <a:r>
              <a:rPr lang="en-US" altLang="zh-CN" sz="2000" dirty="0" smtClean="0"/>
              <a:t>Peer </a:t>
            </a:r>
            <a:r>
              <a:rPr lang="en-US" altLang="zh-CN" sz="2000" dirty="0"/>
              <a:t>5</a:t>
            </a:r>
            <a:r>
              <a:rPr lang="zh-CN" altLang="en-US" sz="2000" dirty="0" smtClean="0"/>
              <a:t>与</a:t>
            </a:r>
            <a:r>
              <a:rPr lang="en-US" altLang="zh-CN" sz="2000" dirty="0" smtClean="0"/>
              <a:t>Peer </a:t>
            </a:r>
            <a:r>
              <a:rPr lang="en-US" altLang="zh-CN" sz="2000" dirty="0"/>
              <a:t>6</a:t>
            </a:r>
            <a:r>
              <a:rPr lang="zh-CN" altLang="en-US" sz="2000" dirty="0"/>
              <a:t>却一直执行相同的计算步骤</a:t>
            </a:r>
            <a:r>
              <a:rPr lang="en-US" altLang="zh-CN" sz="2000" dirty="0"/>
              <a:t>C</a:t>
            </a:r>
            <a:r>
              <a:rPr lang="zh-CN" altLang="en-US" sz="2000" dirty="0"/>
              <a:t>）；</a:t>
            </a:r>
            <a:endParaRPr lang="en-US" altLang="zh-CN" sz="2000" dirty="0"/>
          </a:p>
          <a:p>
            <a:pPr lvl="0">
              <a:spcBef>
                <a:spcPts val="600"/>
              </a:spcBef>
              <a:buFont typeface="Wingdings" pitchFamily="2" charset="2"/>
              <a:buChar char="l"/>
            </a:pPr>
            <a:r>
              <a:rPr lang="zh-CN" altLang="en-US" sz="2000" dirty="0" smtClean="0"/>
              <a:t> 某些</a:t>
            </a:r>
            <a:r>
              <a:rPr lang="zh-CN" altLang="en-US" sz="2000" dirty="0"/>
              <a:t>进程在特定的超步中可以不必进行障碍同步（比如在</a:t>
            </a:r>
            <a:r>
              <a:rPr lang="en-US" altLang="zh-CN" sz="2000" dirty="0" err="1"/>
              <a:t>Superstep</a:t>
            </a:r>
            <a:r>
              <a:rPr lang="en-US" altLang="zh-CN" sz="2000" dirty="0"/>
              <a:t> 0</a:t>
            </a:r>
            <a:r>
              <a:rPr lang="zh-CN" altLang="en-US" sz="2000" dirty="0"/>
              <a:t>，</a:t>
            </a:r>
            <a:r>
              <a:rPr lang="en-US" altLang="zh-CN" sz="2000" dirty="0" err="1"/>
              <a:t>Superstep</a:t>
            </a:r>
            <a:r>
              <a:rPr lang="en-US" altLang="zh-CN" sz="2000" dirty="0"/>
              <a:t> 1</a:t>
            </a:r>
            <a:r>
              <a:rPr lang="zh-CN" altLang="en-US" sz="2000" dirty="0"/>
              <a:t>之间，</a:t>
            </a:r>
            <a:r>
              <a:rPr lang="en-US" altLang="zh-CN" sz="2000" dirty="0"/>
              <a:t>BSP Peer1</a:t>
            </a:r>
            <a:r>
              <a:rPr lang="zh-CN" altLang="en-US" sz="2000" dirty="0"/>
              <a:t>与</a:t>
            </a:r>
            <a:r>
              <a:rPr lang="en-US" altLang="zh-CN" sz="2000" dirty="0"/>
              <a:t>BSP Peer 2</a:t>
            </a:r>
            <a:r>
              <a:rPr lang="zh-CN" altLang="en-US" sz="2000" dirty="0"/>
              <a:t>在遇到</a:t>
            </a:r>
            <a:r>
              <a:rPr lang="en-US" altLang="zh-CN" sz="2000" dirty="0" smtClean="0"/>
              <a:t>Barrier </a:t>
            </a:r>
            <a:r>
              <a:rPr lang="en-US" altLang="zh-CN" sz="2000" dirty="0" err="1" smtClean="0"/>
              <a:t>Synchronizationer</a:t>
            </a:r>
            <a:r>
              <a:rPr lang="en-US" altLang="zh-CN" sz="2000" dirty="0" smtClean="0"/>
              <a:t> 1</a:t>
            </a:r>
            <a:endParaRPr lang="zh-CN" altLang="en-US" sz="2000" dirty="0"/>
          </a:p>
        </p:txBody>
      </p:sp>
      <p:sp>
        <p:nvSpPr>
          <p:cNvPr id="2" name="文本框 1"/>
          <p:cNvSpPr txBox="1"/>
          <p:nvPr/>
        </p:nvSpPr>
        <p:spPr>
          <a:xfrm>
            <a:off x="76199" y="5573372"/>
            <a:ext cx="7946366" cy="707886"/>
          </a:xfrm>
          <a:prstGeom prst="rect">
            <a:avLst/>
          </a:prstGeom>
          <a:noFill/>
        </p:spPr>
        <p:txBody>
          <a:bodyPr wrap="square" rtlCol="0">
            <a:spAutoFit/>
          </a:bodyPr>
          <a:lstStyle/>
          <a:p>
            <a:pPr lvl="0"/>
            <a:r>
              <a:rPr lang="zh-CN" altLang="en-US" sz="2000" dirty="0" smtClean="0"/>
              <a:t>时</a:t>
            </a:r>
            <a:r>
              <a:rPr lang="zh-CN" altLang="en-US" sz="2000" dirty="0"/>
              <a:t>需进行障碍同步，但</a:t>
            </a:r>
            <a:r>
              <a:rPr lang="en-US" altLang="zh-CN" sz="2000" dirty="0"/>
              <a:t>BSP Peer 5</a:t>
            </a:r>
            <a:r>
              <a:rPr lang="zh-CN" altLang="en-US" sz="2000" dirty="0"/>
              <a:t>与</a:t>
            </a:r>
            <a:r>
              <a:rPr lang="en-US" altLang="zh-CN" sz="2000" dirty="0"/>
              <a:t>BSP Peer 6</a:t>
            </a:r>
            <a:r>
              <a:rPr lang="zh-CN" altLang="en-US" sz="2000" dirty="0" smtClean="0"/>
              <a:t>却无需</a:t>
            </a:r>
            <a:r>
              <a:rPr lang="zh-CN" altLang="en-US" sz="2000" dirty="0"/>
              <a:t>同步。在</a:t>
            </a:r>
            <a:r>
              <a:rPr lang="en-US" altLang="zh-CN" sz="2000" dirty="0"/>
              <a:t>Barrier </a:t>
            </a:r>
            <a:r>
              <a:rPr lang="en-US" altLang="zh-CN" sz="2000" dirty="0" err="1"/>
              <a:t>Synchronizationer</a:t>
            </a:r>
            <a:r>
              <a:rPr lang="en-US" altLang="zh-CN" sz="2000" dirty="0"/>
              <a:t> </a:t>
            </a:r>
            <a:r>
              <a:rPr lang="en-US" altLang="zh-CN" sz="2000" dirty="0" smtClean="0"/>
              <a:t>2 </a:t>
            </a:r>
            <a:r>
              <a:rPr lang="zh-CN" altLang="en-US" sz="2000" dirty="0" smtClean="0"/>
              <a:t>时</a:t>
            </a:r>
            <a:r>
              <a:rPr lang="zh-CN" altLang="en-US" sz="2000" dirty="0"/>
              <a:t>所有进程需要进行障碍同步）。</a:t>
            </a:r>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BSP</a:t>
            </a:r>
            <a:r>
              <a:rPr lang="zh-CN" altLang="en-US" sz="3200" b="1" dirty="0" smtClean="0">
                <a:solidFill>
                  <a:srgbClr val="002060"/>
                </a:solidFill>
                <a:latin typeface="Calibri" pitchFamily="34" charset="0"/>
              </a:rPr>
              <a:t>计算过程</a:t>
            </a:r>
            <a:endParaRPr lang="zh-CN" altLang="en-US" sz="3200" b="1" dirty="0">
              <a:solidFill>
                <a:srgbClr val="002060"/>
              </a:solidFill>
              <a:latin typeface="Calibri"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199" y="1095986"/>
            <a:ext cx="5588648" cy="4395949"/>
          </a:xfrm>
          <a:prstGeom prst="rect">
            <a:avLst/>
          </a:prstGeom>
        </p:spPr>
      </p:pic>
    </p:spTree>
    <p:extLst>
      <p:ext uri="{BB962C8B-B14F-4D97-AF65-F5344CB8AC3E}">
        <p14:creationId xmlns:p14="http://schemas.microsoft.com/office/powerpoint/2010/main" val="3985511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smtClean="0"/>
          </a:p>
        </p:txBody>
      </p:sp>
      <p:sp>
        <p:nvSpPr>
          <p:cNvPr id="4" name="文本框 3"/>
          <p:cNvSpPr txBox="1"/>
          <p:nvPr/>
        </p:nvSpPr>
        <p:spPr>
          <a:xfrm>
            <a:off x="228600" y="1258669"/>
            <a:ext cx="8610600" cy="1292662"/>
          </a:xfrm>
          <a:prstGeom prst="rect">
            <a:avLst/>
          </a:prstGeom>
          <a:noFill/>
        </p:spPr>
        <p:txBody>
          <a:bodyPr wrap="square" rtlCol="0">
            <a:spAutoFit/>
          </a:bodyPr>
          <a:lstStyle/>
          <a:p>
            <a:r>
              <a:rPr lang="en-US" altLang="zh-CN" sz="2000" dirty="0" smtClean="0"/>
              <a:t>      BSP</a:t>
            </a:r>
            <a:r>
              <a:rPr lang="zh-CN" altLang="en-US" sz="2000" dirty="0"/>
              <a:t>并行计算架构也采用了</a:t>
            </a:r>
            <a:r>
              <a:rPr lang="en-US" altLang="zh-CN" sz="2000" dirty="0"/>
              <a:t>Master/Slave</a:t>
            </a:r>
            <a:r>
              <a:rPr lang="zh-CN" altLang="en-US" sz="2000" dirty="0" smtClean="0"/>
              <a:t>模式，</a:t>
            </a:r>
            <a:r>
              <a:rPr lang="zh-CN" altLang="en-US" sz="2000" dirty="0"/>
              <a:t>即在一个主节点（</a:t>
            </a:r>
            <a:r>
              <a:rPr lang="en-US" altLang="zh-CN" sz="2000" dirty="0"/>
              <a:t>Master</a:t>
            </a:r>
            <a:r>
              <a:rPr lang="zh-CN" altLang="en-US" sz="2000" dirty="0"/>
              <a:t>）上运行</a:t>
            </a:r>
            <a:r>
              <a:rPr lang="en-US" altLang="zh-CN" sz="2000" dirty="0">
                <a:solidFill>
                  <a:srgbClr val="FF0000"/>
                </a:solidFill>
              </a:rPr>
              <a:t>BSPMaster</a:t>
            </a:r>
            <a:r>
              <a:rPr lang="zh-CN" altLang="en-US" sz="2000" dirty="0"/>
              <a:t>主程序</a:t>
            </a:r>
            <a:r>
              <a:rPr lang="zh-CN" altLang="en-US" sz="2000" dirty="0" smtClean="0"/>
              <a:t>，而在多个从节点（</a:t>
            </a:r>
            <a:r>
              <a:rPr lang="en-US" altLang="zh-CN" sz="2000" dirty="0" smtClean="0"/>
              <a:t>Slave</a:t>
            </a:r>
            <a:r>
              <a:rPr lang="zh-CN" altLang="en-US" sz="2000" dirty="0" smtClean="0"/>
              <a:t>）上运行多个</a:t>
            </a:r>
            <a:r>
              <a:rPr lang="en-US" altLang="zh-CN" sz="2000" dirty="0" smtClean="0">
                <a:solidFill>
                  <a:srgbClr val="FF0000"/>
                </a:solidFill>
              </a:rPr>
              <a:t>GroomServer</a:t>
            </a:r>
            <a:r>
              <a:rPr lang="zh-CN" altLang="en-US" sz="2000" dirty="0" smtClean="0"/>
              <a:t>进程承担计算处理任务。</a:t>
            </a:r>
            <a:endParaRPr lang="zh-CN" altLang="en-US" sz="2000" dirty="0"/>
          </a:p>
          <a:p>
            <a:r>
              <a:rPr lang="zh-CN" altLang="en-US" dirty="0"/>
              <a:t>	</a:t>
            </a:r>
          </a:p>
        </p:txBody>
      </p:sp>
      <p:pic>
        <p:nvPicPr>
          <p:cNvPr id="9" name="图片 8"/>
          <p:cNvPicPr>
            <a:picLocks noChangeAspect="1"/>
          </p:cNvPicPr>
          <p:nvPr/>
        </p:nvPicPr>
        <p:blipFill>
          <a:blip r:embed="rId4" cstate="print"/>
          <a:stretch>
            <a:fillRect/>
          </a:stretch>
        </p:blipFill>
        <p:spPr>
          <a:xfrm>
            <a:off x="3423249" y="2362200"/>
            <a:ext cx="5568009" cy="3505200"/>
          </a:xfrm>
          <a:prstGeom prst="rect">
            <a:avLst/>
          </a:prstGeom>
        </p:spPr>
      </p:pic>
      <p:sp>
        <p:nvSpPr>
          <p:cNvPr id="10" name="文本框 9"/>
          <p:cNvSpPr txBox="1"/>
          <p:nvPr/>
        </p:nvSpPr>
        <p:spPr>
          <a:xfrm>
            <a:off x="228600" y="2362200"/>
            <a:ext cx="3048000" cy="2554545"/>
          </a:xfrm>
          <a:prstGeom prst="rect">
            <a:avLst/>
          </a:prstGeom>
          <a:noFill/>
        </p:spPr>
        <p:txBody>
          <a:bodyPr wrap="square" rtlCol="0">
            <a:spAutoFit/>
          </a:bodyPr>
          <a:lstStyle/>
          <a:p>
            <a:r>
              <a:rPr lang="zh-CN" altLang="en-US" sz="2000" dirty="0" smtClean="0"/>
              <a:t>      这与</a:t>
            </a:r>
            <a:r>
              <a:rPr lang="en-US" altLang="zh-CN" sz="2000" dirty="0" err="1" smtClean="0"/>
              <a:t>Hadoop</a:t>
            </a:r>
            <a:r>
              <a:rPr lang="en-US" altLang="zh-CN" sz="2000" dirty="0" smtClean="0"/>
              <a:t> </a:t>
            </a:r>
            <a:r>
              <a:rPr lang="zh-CN" altLang="en-US" sz="2000" dirty="0" smtClean="0"/>
              <a:t>平台的</a:t>
            </a:r>
            <a:r>
              <a:rPr lang="en-US" altLang="zh-CN" sz="2000" dirty="0" smtClean="0"/>
              <a:t>Master/Slave</a:t>
            </a:r>
            <a:r>
              <a:rPr lang="zh-CN" altLang="en-US" sz="2000" dirty="0"/>
              <a:t>架构（一个</a:t>
            </a:r>
            <a:r>
              <a:rPr lang="en-US" altLang="zh-CN" sz="2000" dirty="0"/>
              <a:t>HDFS</a:t>
            </a:r>
            <a:r>
              <a:rPr lang="zh-CN" altLang="en-US" sz="2000" dirty="0"/>
              <a:t>集群</a:t>
            </a:r>
            <a:r>
              <a:rPr lang="zh-CN" altLang="en-US" sz="2000" dirty="0" smtClean="0"/>
              <a:t>是由</a:t>
            </a:r>
            <a:r>
              <a:rPr lang="zh-CN" altLang="en-US" sz="2000" dirty="0"/>
              <a:t>一个</a:t>
            </a:r>
            <a:r>
              <a:rPr lang="en-US" altLang="zh-CN" sz="2000" dirty="0" err="1"/>
              <a:t>NameNode</a:t>
            </a:r>
            <a:r>
              <a:rPr lang="zh-CN" altLang="en-US" sz="2000" dirty="0"/>
              <a:t>和一定数目的</a:t>
            </a:r>
            <a:r>
              <a:rPr lang="en-US" altLang="zh-CN" sz="2000" dirty="0" err="1"/>
              <a:t>DataNode</a:t>
            </a:r>
            <a:r>
              <a:rPr lang="zh-CN" altLang="en-US" sz="2000" dirty="0"/>
              <a:t>组成）非常相似，所以</a:t>
            </a:r>
            <a:r>
              <a:rPr lang="en-US" altLang="zh-CN" sz="2000" dirty="0"/>
              <a:t>BSP</a:t>
            </a:r>
            <a:r>
              <a:rPr lang="zh-CN" altLang="en-US" sz="2000" dirty="0"/>
              <a:t>模型</a:t>
            </a:r>
            <a:r>
              <a:rPr lang="zh-CN" altLang="en-US" sz="2000" dirty="0" smtClean="0"/>
              <a:t>可方便</a:t>
            </a:r>
            <a:r>
              <a:rPr lang="zh-CN" altLang="en-US" sz="2000" dirty="0"/>
              <a:t>地在</a:t>
            </a:r>
            <a:r>
              <a:rPr lang="en-US" altLang="zh-CN" sz="2000" dirty="0" err="1"/>
              <a:t>Hadoop</a:t>
            </a:r>
            <a:r>
              <a:rPr lang="en-US" altLang="zh-CN" sz="2000" dirty="0"/>
              <a:t>/HDFS</a:t>
            </a:r>
            <a:r>
              <a:rPr lang="zh-CN" altLang="en-US" sz="2000" dirty="0" smtClean="0"/>
              <a:t>架构上</a:t>
            </a:r>
            <a:r>
              <a:rPr lang="zh-CN" altLang="en-US" sz="2000" dirty="0"/>
              <a:t>实现。</a:t>
            </a:r>
          </a:p>
        </p:txBody>
      </p:sp>
      <p:sp>
        <p:nvSpPr>
          <p:cNvPr id="11"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BSP</a:t>
            </a:r>
            <a:r>
              <a:rPr lang="zh-CN" altLang="en-US" sz="3200" b="1" dirty="0" smtClean="0">
                <a:solidFill>
                  <a:srgbClr val="002060"/>
                </a:solidFill>
                <a:latin typeface="Calibri" pitchFamily="34" charset="0"/>
              </a:rPr>
              <a:t>计算架构</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60255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smtClean="0"/>
          </a:p>
        </p:txBody>
      </p:sp>
      <p:sp>
        <p:nvSpPr>
          <p:cNvPr id="4" name="文本框 3"/>
          <p:cNvSpPr txBox="1"/>
          <p:nvPr/>
        </p:nvSpPr>
        <p:spPr>
          <a:xfrm>
            <a:off x="185048" y="1080697"/>
            <a:ext cx="4767952" cy="5709255"/>
          </a:xfrm>
          <a:prstGeom prst="rect">
            <a:avLst/>
          </a:prstGeom>
          <a:noFill/>
        </p:spPr>
        <p:txBody>
          <a:bodyPr wrap="square" rtlCol="0">
            <a:spAutoFit/>
          </a:bodyPr>
          <a:lstStyle/>
          <a:p>
            <a:r>
              <a:rPr lang="en-US" altLang="zh-CN" sz="2400" dirty="0" smtClean="0"/>
              <a:t>     </a:t>
            </a:r>
            <a:r>
              <a:rPr lang="en-US" altLang="zh-CN" sz="2400" dirty="0" err="1" smtClean="0"/>
              <a:t>Pregel</a:t>
            </a:r>
            <a:r>
              <a:rPr lang="zh-CN" altLang="en-US" sz="2400" dirty="0"/>
              <a:t>是</a:t>
            </a:r>
            <a:r>
              <a:rPr lang="en-US" altLang="zh-CN" sz="2400" dirty="0"/>
              <a:t>Google</a:t>
            </a:r>
            <a:r>
              <a:rPr lang="zh-CN" altLang="en-US" sz="2400" dirty="0" smtClean="0"/>
              <a:t>公司的</a:t>
            </a:r>
            <a:r>
              <a:rPr lang="zh-CN" altLang="en-US" sz="2400" dirty="0"/>
              <a:t>大规模图并行计算</a:t>
            </a:r>
            <a:r>
              <a:rPr lang="zh-CN" altLang="en-US" sz="2400" dirty="0" smtClean="0"/>
              <a:t>系统，将</a:t>
            </a:r>
            <a:r>
              <a:rPr lang="en-US" altLang="zh-CN" sz="2400" dirty="0"/>
              <a:t>BSP</a:t>
            </a:r>
            <a:r>
              <a:rPr lang="zh-CN" altLang="en-US" sz="2400" dirty="0"/>
              <a:t>概念结构真正的用于了商业实际应用</a:t>
            </a:r>
            <a:r>
              <a:rPr lang="zh-CN" altLang="en-US" sz="2400" dirty="0" smtClean="0"/>
              <a:t>。</a:t>
            </a:r>
            <a:endParaRPr lang="en-US" altLang="zh-CN" sz="2400" dirty="0" smtClean="0"/>
          </a:p>
          <a:p>
            <a:pPr>
              <a:spcBef>
                <a:spcPts val="600"/>
              </a:spcBef>
            </a:pPr>
            <a:r>
              <a:rPr lang="en-US" altLang="zh-CN" sz="2400" dirty="0" smtClean="0"/>
              <a:t>     </a:t>
            </a:r>
            <a:r>
              <a:rPr lang="en-US" altLang="zh-CN" sz="2400" dirty="0" err="1" smtClean="0"/>
              <a:t>Pregel</a:t>
            </a:r>
            <a:r>
              <a:rPr lang="zh-CN" altLang="en-US" sz="2400" dirty="0" smtClean="0"/>
              <a:t>的计算系统</a:t>
            </a:r>
            <a:r>
              <a:rPr lang="zh-CN" altLang="en-US" sz="2400" dirty="0"/>
              <a:t>仍然部署在</a:t>
            </a:r>
            <a:r>
              <a:rPr lang="en-US" altLang="zh-CN" sz="2400" dirty="0"/>
              <a:t>Google</a:t>
            </a:r>
            <a:r>
              <a:rPr lang="zh-CN" altLang="en-US" sz="2400" dirty="0"/>
              <a:t>计算集群上，采用</a:t>
            </a:r>
            <a:r>
              <a:rPr lang="en-US" altLang="zh-CN" sz="2400" dirty="0"/>
              <a:t>Master/Slave</a:t>
            </a:r>
            <a:r>
              <a:rPr lang="zh-CN" altLang="en-US" sz="2400" dirty="0"/>
              <a:t>结构，主控服务器（</a:t>
            </a:r>
            <a:r>
              <a:rPr lang="en-US" altLang="zh-CN" sz="2400" dirty="0">
                <a:solidFill>
                  <a:srgbClr val="FF0000"/>
                </a:solidFill>
              </a:rPr>
              <a:t>Master</a:t>
            </a:r>
            <a:r>
              <a:rPr lang="zh-CN" altLang="en-US" sz="2400" dirty="0"/>
              <a:t>）负责计算任务的分配、调度和管理，具体负责把一个计算作业的大图分割成子图（</a:t>
            </a:r>
            <a:r>
              <a:rPr lang="en-US" altLang="zh-CN" sz="2400" dirty="0"/>
              <a:t>sub-graph</a:t>
            </a:r>
            <a:r>
              <a:rPr lang="zh-CN" altLang="en-US" sz="2400" dirty="0"/>
              <a:t>），然后把每个子图作为一个计算任务分发给一个工作服务器（</a:t>
            </a:r>
            <a:r>
              <a:rPr lang="en-US" altLang="zh-CN" sz="2400" dirty="0">
                <a:solidFill>
                  <a:srgbClr val="FF0000"/>
                </a:solidFill>
              </a:rPr>
              <a:t>Worker</a:t>
            </a:r>
            <a:r>
              <a:rPr lang="zh-CN" altLang="en-US" sz="2400" dirty="0"/>
              <a:t>）去执行（一个</a:t>
            </a:r>
            <a:r>
              <a:rPr lang="en-US" altLang="zh-CN" sz="2400" dirty="0"/>
              <a:t>Worker</a:t>
            </a:r>
            <a:r>
              <a:rPr lang="zh-CN" altLang="en-US" sz="2400" dirty="0"/>
              <a:t>可能会收到多个计算任务），多个工作服务器</a:t>
            </a:r>
            <a:r>
              <a:rPr lang="zh-CN" altLang="en-US" sz="2400" dirty="0" smtClean="0"/>
              <a:t>按照超</a:t>
            </a:r>
            <a:r>
              <a:rPr lang="zh-CN" altLang="en-US" sz="2400" dirty="0"/>
              <a:t>步模式完成并行计算</a:t>
            </a:r>
            <a:r>
              <a:rPr lang="zh-CN" altLang="en-US" sz="2400" dirty="0" smtClean="0"/>
              <a:t>。</a:t>
            </a:r>
            <a:r>
              <a:rPr lang="zh-CN" altLang="en-US" sz="2400" dirty="0"/>
              <a:t>	</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15.3 </a:t>
            </a:r>
            <a:r>
              <a:rPr lang="en-US" altLang="zh-CN" sz="3200" b="1" dirty="0" err="1" smtClean="0">
                <a:solidFill>
                  <a:srgbClr val="002060"/>
                </a:solidFill>
                <a:latin typeface="Calibri" pitchFamily="34" charset="0"/>
              </a:rPr>
              <a:t>Pregel</a:t>
            </a:r>
            <a:r>
              <a:rPr lang="zh-CN" altLang="en-US" sz="3200" b="1" dirty="0">
                <a:solidFill>
                  <a:srgbClr val="002060"/>
                </a:solidFill>
                <a:latin typeface="Calibri" pitchFamily="34" charset="0"/>
              </a:rPr>
              <a:t>图并行计算</a:t>
            </a:r>
            <a:r>
              <a:rPr lang="zh-CN" altLang="en-US" sz="3200" b="1" dirty="0" smtClean="0">
                <a:solidFill>
                  <a:srgbClr val="002060"/>
                </a:solidFill>
                <a:latin typeface="Calibri" pitchFamily="34" charset="0"/>
              </a:rPr>
              <a:t>框架</a:t>
            </a:r>
            <a:endParaRPr lang="zh-CN" altLang="en-US" sz="3200" b="1" dirty="0">
              <a:solidFill>
                <a:srgbClr val="002060"/>
              </a:solidFill>
              <a:latin typeface="Calibri" pitchFamily="34" charset="0"/>
            </a:endParaRPr>
          </a:p>
        </p:txBody>
      </p:sp>
      <p:pic>
        <p:nvPicPr>
          <p:cNvPr id="8" name="Picture 7" descr="http://img.blog.csdn.net/20141025085332641?watermark/2/text/aHR0cDovL2Jsb2cuY3Nkbi5uZXQvbWFsZWZhY3Rvcg==/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b="14018"/>
          <a:stretch>
            <a:fillRect/>
          </a:stretch>
        </p:blipFill>
        <p:spPr bwMode="auto">
          <a:xfrm>
            <a:off x="4918052" y="995836"/>
            <a:ext cx="4044973" cy="334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428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smtClean="0"/>
          </a:p>
        </p:txBody>
      </p:sp>
      <p:sp>
        <p:nvSpPr>
          <p:cNvPr id="3" name="矩形 2"/>
          <p:cNvSpPr/>
          <p:nvPr/>
        </p:nvSpPr>
        <p:spPr>
          <a:xfrm>
            <a:off x="237472" y="1143000"/>
            <a:ext cx="8601728" cy="4401205"/>
          </a:xfrm>
          <a:prstGeom prst="rect">
            <a:avLst/>
          </a:prstGeom>
        </p:spPr>
        <p:txBody>
          <a:bodyPr wrap="square">
            <a:spAutoFit/>
          </a:bodyPr>
          <a:lstStyle/>
          <a:p>
            <a:r>
              <a:rPr lang="en-US" altLang="zh-CN" sz="2000" dirty="0" smtClean="0"/>
              <a:t>    </a:t>
            </a:r>
            <a:r>
              <a:rPr lang="en-US" altLang="zh-CN" sz="2000" dirty="0" err="1" smtClean="0"/>
              <a:t>Pregel</a:t>
            </a:r>
            <a:r>
              <a:rPr lang="zh-CN" altLang="en-US" sz="2000" dirty="0"/>
              <a:t>的计算架构如</a:t>
            </a:r>
            <a:r>
              <a:rPr lang="zh-CN" altLang="en-US" sz="2000" dirty="0" smtClean="0"/>
              <a:t>图所示，用</a:t>
            </a:r>
            <a:r>
              <a:rPr lang="zh-CN" altLang="en-US" sz="2000" dirty="0"/>
              <a:t>逻辑上的</a:t>
            </a:r>
            <a:r>
              <a:rPr lang="en-US" altLang="zh-CN" sz="2000" dirty="0"/>
              <a:t>Master</a:t>
            </a:r>
            <a:r>
              <a:rPr lang="zh-CN" altLang="en-US" sz="2000" dirty="0"/>
              <a:t>节点来实现全局时钟的同步及超步的分界，用逻辑上的</a:t>
            </a:r>
            <a:r>
              <a:rPr lang="en-US" altLang="zh-CN" sz="2000" dirty="0"/>
              <a:t>Worker</a:t>
            </a:r>
            <a:r>
              <a:rPr lang="zh-CN" altLang="en-US" sz="2000" dirty="0"/>
              <a:t>节点来实现</a:t>
            </a:r>
            <a:r>
              <a:rPr lang="en-US" altLang="zh-CN" sz="2000" dirty="0"/>
              <a:t>BSP</a:t>
            </a:r>
            <a:r>
              <a:rPr lang="zh-CN" altLang="en-US" sz="2000" dirty="0"/>
              <a:t>模型的</a:t>
            </a:r>
            <a:r>
              <a:rPr lang="zh-CN" altLang="en-US" sz="2000" dirty="0" smtClean="0"/>
              <a:t>组件的</a:t>
            </a:r>
            <a:r>
              <a:rPr lang="zh-CN" altLang="en-US" sz="2000" dirty="0"/>
              <a:t>计算功能。</a:t>
            </a:r>
            <a:r>
              <a:rPr lang="en-US" altLang="zh-CN" sz="2000" dirty="0"/>
              <a:t>Pregel</a:t>
            </a:r>
            <a:r>
              <a:rPr lang="zh-CN" altLang="en-US" sz="2000" dirty="0"/>
              <a:t>的计算架构包含如下要素：</a:t>
            </a:r>
          </a:p>
          <a:p>
            <a:r>
              <a:rPr lang="en-US" altLang="zh-CN" sz="2000" dirty="0"/>
              <a:t>Mater</a:t>
            </a:r>
            <a:r>
              <a:rPr lang="zh-CN" altLang="en-US" sz="2000" dirty="0"/>
              <a:t>：</a:t>
            </a:r>
          </a:p>
          <a:p>
            <a:r>
              <a:rPr lang="en-US" altLang="zh-CN" sz="2000" dirty="0" smtClean="0"/>
              <a:t>- </a:t>
            </a:r>
            <a:r>
              <a:rPr lang="zh-CN" altLang="en-US" sz="2000" dirty="0"/>
              <a:t>图分割及用户输入数据</a:t>
            </a:r>
          </a:p>
          <a:p>
            <a:r>
              <a:rPr lang="en-US" altLang="zh-CN" sz="2000" dirty="0" smtClean="0"/>
              <a:t>- </a:t>
            </a:r>
            <a:r>
              <a:rPr lang="zh-CN" altLang="en-US" sz="2000" dirty="0"/>
              <a:t>任务分配调度</a:t>
            </a:r>
          </a:p>
          <a:p>
            <a:r>
              <a:rPr lang="en-US" altLang="zh-CN" sz="2000" dirty="0" smtClean="0"/>
              <a:t>- </a:t>
            </a:r>
            <a:r>
              <a:rPr lang="zh-CN" altLang="en-US" sz="2000" dirty="0"/>
              <a:t>容错机制</a:t>
            </a:r>
          </a:p>
          <a:p>
            <a:r>
              <a:rPr lang="en-US" altLang="zh-CN" sz="2000" dirty="0"/>
              <a:t>Worker</a:t>
            </a:r>
            <a:r>
              <a:rPr lang="zh-CN" altLang="en-US" sz="2000" dirty="0"/>
              <a:t>：</a:t>
            </a:r>
          </a:p>
          <a:p>
            <a:r>
              <a:rPr lang="en-US" altLang="zh-CN" sz="2000" dirty="0" smtClean="0"/>
              <a:t>- </a:t>
            </a:r>
            <a:r>
              <a:rPr lang="zh-CN" altLang="en-US" sz="2000" dirty="0"/>
              <a:t>执行计算任务</a:t>
            </a:r>
          </a:p>
          <a:p>
            <a:r>
              <a:rPr lang="en-US" altLang="zh-CN" sz="2000" dirty="0" smtClean="0"/>
              <a:t>- </a:t>
            </a:r>
            <a:r>
              <a:rPr lang="zh-CN" altLang="en-US" sz="2000" dirty="0"/>
              <a:t>节点间通信</a:t>
            </a:r>
          </a:p>
          <a:p>
            <a:r>
              <a:rPr lang="zh-CN" altLang="en-US" sz="2000" dirty="0"/>
              <a:t>持久化数</a:t>
            </a:r>
            <a:r>
              <a:rPr lang="zh-CN" altLang="en-US" sz="2000" dirty="0" smtClean="0"/>
              <a:t>据：</a:t>
            </a:r>
            <a:endParaRPr lang="zh-CN" altLang="en-US" sz="2000" dirty="0"/>
          </a:p>
          <a:p>
            <a:r>
              <a:rPr lang="en-US" altLang="zh-CN" sz="2000" dirty="0" smtClean="0"/>
              <a:t>- </a:t>
            </a:r>
            <a:r>
              <a:rPr lang="zh-CN" altLang="en-US" sz="2000" dirty="0"/>
              <a:t>写入分布式文件系统（</a:t>
            </a:r>
            <a:r>
              <a:rPr lang="en-US" altLang="zh-CN" sz="2000" dirty="0"/>
              <a:t>GFS</a:t>
            </a:r>
            <a:r>
              <a:rPr lang="zh-CN" altLang="en-US" sz="2000" dirty="0"/>
              <a:t>）</a:t>
            </a:r>
          </a:p>
          <a:p>
            <a:r>
              <a:rPr lang="zh-CN" altLang="en-US" sz="2000" dirty="0"/>
              <a:t>中间数据：</a:t>
            </a:r>
          </a:p>
          <a:p>
            <a:r>
              <a:rPr lang="en-US" altLang="zh-CN" sz="2000" dirty="0" smtClean="0"/>
              <a:t>- </a:t>
            </a:r>
            <a:r>
              <a:rPr lang="zh-CN" altLang="en-US" sz="2000" dirty="0"/>
              <a:t>存在</a:t>
            </a:r>
            <a:r>
              <a:rPr lang="en-US" altLang="zh-CN" sz="2000" dirty="0"/>
              <a:t>Worker</a:t>
            </a:r>
            <a:r>
              <a:rPr lang="zh-CN" altLang="en-US" sz="2000" dirty="0"/>
              <a:t>本地磁盘上</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err="1" smtClean="0">
                <a:solidFill>
                  <a:srgbClr val="002060"/>
                </a:solidFill>
                <a:latin typeface="Calibri" pitchFamily="34" charset="0"/>
              </a:rPr>
              <a:t>Pregel</a:t>
            </a:r>
            <a:r>
              <a:rPr lang="zh-CN" altLang="en-US" sz="3200" b="1" dirty="0" smtClean="0">
                <a:solidFill>
                  <a:srgbClr val="002060"/>
                </a:solidFill>
                <a:latin typeface="Calibri" pitchFamily="34" charset="0"/>
              </a:rPr>
              <a:t>计算架构</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1" y="2133600"/>
            <a:ext cx="6177956" cy="3870238"/>
          </a:xfrm>
          <a:prstGeom prst="rect">
            <a:avLst/>
          </a:prstGeom>
        </p:spPr>
      </p:pic>
    </p:spTree>
    <p:extLst>
      <p:ext uri="{BB962C8B-B14F-4D97-AF65-F5344CB8AC3E}">
        <p14:creationId xmlns:p14="http://schemas.microsoft.com/office/powerpoint/2010/main" val="2484295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smtClean="0"/>
          </a:p>
        </p:txBody>
      </p:sp>
      <p:sp>
        <p:nvSpPr>
          <p:cNvPr id="3" name="矩形 2"/>
          <p:cNvSpPr/>
          <p:nvPr/>
        </p:nvSpPr>
        <p:spPr>
          <a:xfrm>
            <a:off x="457200" y="1817077"/>
            <a:ext cx="7772400" cy="2400657"/>
          </a:xfrm>
          <a:prstGeom prst="rect">
            <a:avLst/>
          </a:prstGeom>
        </p:spPr>
        <p:txBody>
          <a:bodyPr wrap="square">
            <a:spAutoFit/>
          </a:bodyPr>
          <a:lstStyle/>
          <a:p>
            <a:r>
              <a:rPr lang="en-US" altLang="zh-CN" sz="2000" dirty="0" smtClean="0"/>
              <a:t>        Master</a:t>
            </a:r>
            <a:r>
              <a:rPr lang="zh-CN" altLang="en-US" sz="2000" dirty="0"/>
              <a:t>首先执行的是图划分（</a:t>
            </a:r>
            <a:r>
              <a:rPr lang="en-US" altLang="zh-CN" sz="2000" dirty="0"/>
              <a:t>graph partition</a:t>
            </a:r>
            <a:r>
              <a:rPr lang="zh-CN" altLang="en-US" sz="2000" dirty="0"/>
              <a:t>），即将一个大图按照某种算法（</a:t>
            </a:r>
            <a:r>
              <a:rPr lang="en-US" altLang="zh-CN" sz="2000" dirty="0"/>
              <a:t>partition algorithm</a:t>
            </a:r>
            <a:r>
              <a:rPr lang="zh-CN" altLang="en-US" sz="2000" dirty="0"/>
              <a:t>）划分成多个分区（</a:t>
            </a:r>
            <a:r>
              <a:rPr lang="en-US" altLang="zh-CN" sz="2000" dirty="0"/>
              <a:t>partition</a:t>
            </a:r>
            <a:r>
              <a:rPr lang="zh-CN" altLang="en-US" sz="2000" dirty="0"/>
              <a:t>），</a:t>
            </a:r>
            <a:r>
              <a:rPr lang="zh-CN" altLang="en-US" sz="2000" dirty="0">
                <a:solidFill>
                  <a:srgbClr val="FF0000"/>
                </a:solidFill>
              </a:rPr>
              <a:t>每个分区都包含了一部分顶点（</a:t>
            </a:r>
            <a:r>
              <a:rPr lang="en-US" altLang="zh-CN" sz="2000" dirty="0">
                <a:solidFill>
                  <a:srgbClr val="FF0000"/>
                </a:solidFill>
              </a:rPr>
              <a:t>vertex</a:t>
            </a:r>
            <a:r>
              <a:rPr lang="zh-CN" altLang="en-US" sz="2000" dirty="0">
                <a:solidFill>
                  <a:srgbClr val="FF0000"/>
                </a:solidFill>
              </a:rPr>
              <a:t>）以及以其为起点的边（</a:t>
            </a:r>
            <a:r>
              <a:rPr lang="en-US" altLang="zh-CN" sz="2000" dirty="0">
                <a:solidFill>
                  <a:srgbClr val="FF0000"/>
                </a:solidFill>
              </a:rPr>
              <a:t>edge</a:t>
            </a:r>
            <a:r>
              <a:rPr lang="zh-CN" altLang="en-US" sz="2000" dirty="0">
                <a:solidFill>
                  <a:srgbClr val="FF0000"/>
                </a:solidFill>
              </a:rPr>
              <a:t>）</a:t>
            </a:r>
            <a:r>
              <a:rPr lang="zh-CN" altLang="en-US" sz="2000" dirty="0"/>
              <a:t>，</a:t>
            </a:r>
            <a:r>
              <a:rPr lang="en-US" altLang="zh-CN" sz="2000" dirty="0"/>
              <a:t>Master</a:t>
            </a:r>
            <a:r>
              <a:rPr lang="zh-CN" altLang="en-US" sz="2000" dirty="0"/>
              <a:t>则将一个或多个分区分发给每个</a:t>
            </a:r>
            <a:r>
              <a:rPr lang="en-US" altLang="zh-CN" sz="2000" dirty="0" smtClean="0"/>
              <a:t>Worker</a:t>
            </a:r>
            <a:r>
              <a:rPr lang="zh-CN" altLang="en-US" sz="2000" dirty="0" smtClean="0"/>
              <a:t>。</a:t>
            </a:r>
            <a:r>
              <a:rPr lang="zh-CN" altLang="en-US" sz="2000" dirty="0"/>
              <a:t>一个顶点被分配到哪个分区由分割算法（</a:t>
            </a:r>
            <a:r>
              <a:rPr lang="en-US" altLang="zh-CN" sz="2000" dirty="0"/>
              <a:t>partition algorithm</a:t>
            </a:r>
            <a:r>
              <a:rPr lang="zh-CN" altLang="en-US" sz="2000" dirty="0"/>
              <a:t>）来决定的，</a:t>
            </a:r>
            <a:r>
              <a:rPr lang="en-US" altLang="zh-CN" sz="2000" dirty="0"/>
              <a:t>Pregel</a:t>
            </a:r>
            <a:r>
              <a:rPr lang="zh-CN" altLang="en-US" sz="2000" dirty="0"/>
              <a:t>使用的默认分割函数为哈希函数，</a:t>
            </a:r>
            <a:r>
              <a:rPr lang="zh-CN" altLang="en-US" sz="2000" dirty="0" smtClean="0"/>
              <a:t>即</a:t>
            </a:r>
            <a:r>
              <a:rPr lang="en-US" altLang="zh-CN" sz="2000" dirty="0" smtClean="0"/>
              <a:t>:</a:t>
            </a:r>
          </a:p>
          <a:p>
            <a:pPr>
              <a:lnSpc>
                <a:spcPct val="150000"/>
              </a:lnSpc>
            </a:pPr>
            <a:r>
              <a:rPr lang="en-US" altLang="zh-CN" sz="2000" dirty="0" smtClean="0"/>
              <a:t>        </a:t>
            </a:r>
            <a:r>
              <a:rPr lang="zh-CN" altLang="en-US" sz="2000" dirty="0" smtClean="0"/>
              <a:t>顶点</a:t>
            </a:r>
            <a:r>
              <a:rPr lang="zh-CN" altLang="en-US" sz="2000" dirty="0"/>
              <a:t>对应分区号 </a:t>
            </a:r>
            <a:r>
              <a:rPr lang="en-US" altLang="zh-CN" sz="2000" dirty="0"/>
              <a:t>= hash(ID) mod </a:t>
            </a:r>
            <a:r>
              <a:rPr lang="en-US" altLang="zh-CN" sz="2000" dirty="0" smtClean="0"/>
              <a:t>N</a:t>
            </a:r>
            <a:endParaRPr lang="en-US" altLang="zh-CN" sz="2000" dirty="0"/>
          </a:p>
        </p:txBody>
      </p:sp>
      <p:pic>
        <p:nvPicPr>
          <p:cNvPr id="8" name="图片 7"/>
          <p:cNvPicPr>
            <a:picLocks noChangeAspect="1"/>
          </p:cNvPicPr>
          <p:nvPr/>
        </p:nvPicPr>
        <p:blipFill>
          <a:blip r:embed="rId4" cstate="print"/>
          <a:stretch>
            <a:fillRect/>
          </a:stretch>
        </p:blipFill>
        <p:spPr>
          <a:xfrm>
            <a:off x="4876800" y="4179277"/>
            <a:ext cx="3657600" cy="2602523"/>
          </a:xfrm>
          <a:prstGeom prst="rect">
            <a:avLst/>
          </a:prstGeom>
        </p:spPr>
      </p:pic>
      <p:sp>
        <p:nvSpPr>
          <p:cNvPr id="9" name="文本框 8"/>
          <p:cNvSpPr txBox="1"/>
          <p:nvPr/>
        </p:nvSpPr>
        <p:spPr>
          <a:xfrm>
            <a:off x="457200" y="4179277"/>
            <a:ext cx="3810000" cy="1015663"/>
          </a:xfrm>
          <a:prstGeom prst="rect">
            <a:avLst/>
          </a:prstGeom>
          <a:noFill/>
        </p:spPr>
        <p:txBody>
          <a:bodyPr wrap="square" rtlCol="0">
            <a:spAutoFit/>
          </a:bodyPr>
          <a:lstStyle/>
          <a:p>
            <a:r>
              <a:rPr lang="zh-CN" altLang="en-US" sz="2000" dirty="0"/>
              <a:t>其中，</a:t>
            </a:r>
            <a:r>
              <a:rPr lang="en-US" altLang="zh-CN" sz="2000" dirty="0"/>
              <a:t>N</a:t>
            </a:r>
            <a:r>
              <a:rPr lang="zh-CN" altLang="en-US" sz="2000" dirty="0"/>
              <a:t>为分区总数，</a:t>
            </a:r>
            <a:r>
              <a:rPr lang="en-US" altLang="zh-CN" sz="2000" dirty="0"/>
              <a:t>ID</a:t>
            </a:r>
            <a:r>
              <a:rPr lang="zh-CN" altLang="en-US" sz="2000" dirty="0"/>
              <a:t>是这个顶点的标识符。另外，</a:t>
            </a:r>
            <a:r>
              <a:rPr lang="en-US" altLang="zh-CN" sz="2000" dirty="0" err="1"/>
              <a:t>Pregel</a:t>
            </a:r>
            <a:r>
              <a:rPr lang="zh-CN" altLang="en-US" sz="2000" dirty="0"/>
              <a:t>也容许用户自己定义</a:t>
            </a:r>
            <a:r>
              <a:rPr lang="en-US" altLang="zh-CN" sz="2000" dirty="0"/>
              <a:t>partition</a:t>
            </a:r>
            <a:r>
              <a:rPr lang="zh-CN" altLang="en-US" sz="2000" dirty="0"/>
              <a:t>函数。</a:t>
            </a:r>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Times New Roman" panose="02020603050405020304" pitchFamily="18" charset="0"/>
                <a:cs typeface="Times New Roman" panose="02020603050405020304" pitchFamily="18" charset="0"/>
              </a:rPr>
              <a:t>15.3.2 </a:t>
            </a:r>
            <a:r>
              <a:rPr lang="en-US" altLang="zh-CN" sz="3200" b="1" dirty="0" err="1" smtClean="0">
                <a:solidFill>
                  <a:srgbClr val="002060"/>
                </a:solidFill>
                <a:latin typeface="Times New Roman" panose="02020603050405020304" pitchFamily="18" charset="0"/>
                <a:cs typeface="Times New Roman" panose="02020603050405020304" pitchFamily="18" charset="0"/>
              </a:rPr>
              <a:t>Pregel</a:t>
            </a:r>
            <a:r>
              <a:rPr lang="zh-CN" altLang="en-US" sz="3200" b="1" dirty="0" smtClean="0">
                <a:solidFill>
                  <a:srgbClr val="002060"/>
                </a:solidFill>
                <a:latin typeface="Times New Roman" panose="02020603050405020304" pitchFamily="18" charset="0"/>
                <a:cs typeface="Times New Roman" panose="02020603050405020304" pitchFamily="18" charset="0"/>
              </a:rPr>
              <a:t>并行计算模型</a:t>
            </a:r>
            <a:endParaRPr lang="zh-CN" altLang="en-US" sz="3200" b="1" dirty="0">
              <a:solidFill>
                <a:srgbClr val="002060"/>
              </a:solidFill>
              <a:latin typeface="Times New Roman" panose="02020603050405020304" pitchFamily="18" charset="0"/>
              <a:cs typeface="Times New Roman" panose="02020603050405020304" pitchFamily="18" charset="0"/>
            </a:endParaRPr>
          </a:p>
        </p:txBody>
      </p:sp>
      <p:sp>
        <p:nvSpPr>
          <p:cNvPr id="11" name="TextBox 11"/>
          <p:cNvSpPr txBox="1">
            <a:spLocks noChangeArrowheads="1"/>
          </p:cNvSpPr>
          <p:nvPr/>
        </p:nvSpPr>
        <p:spPr bwMode="auto">
          <a:xfrm>
            <a:off x="457200" y="1110616"/>
            <a:ext cx="5562600" cy="584775"/>
          </a:xfrm>
          <a:prstGeom prst="rect">
            <a:avLst/>
          </a:prstGeom>
          <a:noFill/>
          <a:ln w="9525">
            <a:noFill/>
            <a:miter lim="800000"/>
            <a:headEnd/>
            <a:tailEnd/>
          </a:ln>
        </p:spPr>
        <p:txBody>
          <a:bodyPr>
            <a:spAutoFit/>
          </a:bodyPr>
          <a:lstStyle/>
          <a:p>
            <a:r>
              <a:rPr lang="en-US" altLang="zh-CN" sz="3200" b="1" dirty="0" err="1" smtClean="0">
                <a:solidFill>
                  <a:srgbClr val="002060"/>
                </a:solidFill>
                <a:latin typeface="Calibri" pitchFamily="34" charset="0"/>
              </a:rPr>
              <a:t>Pregel</a:t>
            </a:r>
            <a:r>
              <a:rPr lang="zh-CN" altLang="en-US" sz="3200" b="1" dirty="0" smtClean="0">
                <a:solidFill>
                  <a:srgbClr val="002060"/>
                </a:solidFill>
                <a:latin typeface="Calibri" pitchFamily="34" charset="0"/>
              </a:rPr>
              <a:t>图划分</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3924552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图计算问题</a:t>
            </a:r>
            <a:endParaRPr lang="zh-CN" altLang="en-US" sz="3600" b="1" dirty="0">
              <a:solidFill>
                <a:srgbClr val="0823A8"/>
              </a:solidFill>
              <a:latin typeface="Calibri" pitchFamily="34" charset="0"/>
            </a:endParaRPr>
          </a:p>
        </p:txBody>
      </p:sp>
      <p:pic>
        <p:nvPicPr>
          <p:cNvPr id="76802" name="Picture 2" descr="https://gss0.bdstatic.com/-4o3dSag_xI4khGkpoWK1HF6hhy/baike/c0%3Dbaike80%2C5%2C5%2C80%2C26/sign=a9ad3befad51f3ded7bfb136f5879b7a/78310a55b319ebc483fe85bc8026cffc1e171614.jpg"/>
          <p:cNvPicPr>
            <a:picLocks noChangeAspect="1" noChangeArrowheads="1"/>
          </p:cNvPicPr>
          <p:nvPr/>
        </p:nvPicPr>
        <p:blipFill>
          <a:blip r:embed="rId4" cstate="print"/>
          <a:srcRect/>
          <a:stretch>
            <a:fillRect/>
          </a:stretch>
        </p:blipFill>
        <p:spPr bwMode="auto">
          <a:xfrm>
            <a:off x="1371600" y="1981200"/>
            <a:ext cx="6781800" cy="4497703"/>
          </a:xfrm>
          <a:prstGeom prst="rect">
            <a:avLst/>
          </a:prstGeom>
          <a:noFill/>
        </p:spPr>
      </p:pic>
    </p:spTree>
    <p:extLst>
      <p:ext uri="{BB962C8B-B14F-4D97-AF65-F5344CB8AC3E}">
        <p14:creationId xmlns:p14="http://schemas.microsoft.com/office/powerpoint/2010/main" val="1628814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smtClean="0"/>
          </a:p>
        </p:txBody>
      </p:sp>
      <p:sp>
        <p:nvSpPr>
          <p:cNvPr id="3" name="矩形 2"/>
          <p:cNvSpPr/>
          <p:nvPr/>
        </p:nvSpPr>
        <p:spPr>
          <a:xfrm>
            <a:off x="228600" y="1208782"/>
            <a:ext cx="8610600" cy="3477875"/>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Pregel</a:t>
            </a:r>
            <a:r>
              <a:rPr lang="zh-CN" altLang="en-US" sz="2000" dirty="0">
                <a:latin typeface="微软雅黑" panose="020B0503020204020204" pitchFamily="34" charset="-122"/>
                <a:ea typeface="微软雅黑" panose="020B0503020204020204" pitchFamily="34" charset="-122"/>
              </a:rPr>
              <a:t>按如下</a:t>
            </a:r>
            <a:r>
              <a:rPr lang="zh-CN" altLang="en-US" sz="2000" dirty="0" smtClean="0">
                <a:latin typeface="微软雅黑" panose="020B0503020204020204" pitchFamily="34" charset="-122"/>
                <a:ea typeface="微软雅黑" panose="020B0503020204020204" pitchFamily="34" charset="-122"/>
              </a:rPr>
              <a:t>的超</a:t>
            </a:r>
            <a:r>
              <a:rPr lang="zh-CN" altLang="en-US" sz="2000" dirty="0">
                <a:latin typeface="微软雅黑" panose="020B0503020204020204" pitchFamily="34" charset="-122"/>
                <a:ea typeface="微软雅黑" panose="020B0503020204020204" pitchFamily="34" charset="-122"/>
              </a:rPr>
              <a:t>步（</a:t>
            </a:r>
            <a:r>
              <a:rPr lang="en-US" altLang="zh-CN" sz="2000" dirty="0" err="1">
                <a:latin typeface="微软雅黑" panose="020B0503020204020204" pitchFamily="34" charset="-122"/>
                <a:ea typeface="微软雅黑" panose="020B0503020204020204" pitchFamily="34" charset="-122"/>
              </a:rPr>
              <a:t>superstep</a:t>
            </a:r>
            <a:r>
              <a:rPr lang="zh-CN" altLang="en-US" sz="2000" dirty="0" smtClean="0">
                <a:latin typeface="微软雅黑" panose="020B0503020204020204" pitchFamily="34" charset="-122"/>
                <a:ea typeface="微软雅黑" panose="020B0503020204020204" pitchFamily="34" charset="-122"/>
              </a:rPr>
              <a:t>）方式完成</a:t>
            </a:r>
            <a:r>
              <a:rPr lang="zh-CN" altLang="en-US" sz="2000" dirty="0">
                <a:latin typeface="微软雅黑" panose="020B0503020204020204" pitchFamily="34" charset="-122"/>
                <a:ea typeface="微软雅黑" panose="020B0503020204020204" pitchFamily="34" charset="-122"/>
              </a:rPr>
              <a:t>图并行计算处理：</a:t>
            </a:r>
          </a:p>
          <a:p>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、所有</a:t>
            </a:r>
            <a:r>
              <a:rPr lang="zh-CN" altLang="en-US" sz="2000" dirty="0">
                <a:latin typeface="微软雅黑" panose="020B0503020204020204" pitchFamily="34" charset="-122"/>
                <a:ea typeface="微软雅黑" panose="020B0503020204020204" pitchFamily="34" charset="-122"/>
              </a:rPr>
              <a:t>节点（</a:t>
            </a:r>
            <a:r>
              <a:rPr lang="en-US" altLang="zh-CN" sz="2000" dirty="0">
                <a:latin typeface="微软雅黑" panose="020B0503020204020204" pitchFamily="34" charset="-122"/>
                <a:ea typeface="微软雅黑" panose="020B0503020204020204" pitchFamily="34" charset="-122"/>
              </a:rPr>
              <a:t>Worker</a:t>
            </a:r>
            <a:r>
              <a:rPr lang="zh-CN" altLang="en-US" sz="2000" dirty="0">
                <a:latin typeface="微软雅黑" panose="020B0503020204020204" pitchFamily="34" charset="-122"/>
                <a:ea typeface="微软雅黑" panose="020B0503020204020204" pitchFamily="34" charset="-122"/>
              </a:rPr>
              <a:t>，处理的图分区数据中包含多个图顶点</a:t>
            </a:r>
            <a:r>
              <a:rPr lang="en-US" altLang="zh-CN" sz="2000" dirty="0">
                <a:latin typeface="微软雅黑" panose="020B0503020204020204" pitchFamily="34" charset="-122"/>
                <a:ea typeface="微软雅黑" panose="020B0503020204020204" pitchFamily="34" charset="-122"/>
              </a:rPr>
              <a:t>vertex</a:t>
            </a:r>
            <a:r>
              <a:rPr lang="zh-CN" altLang="en-US" sz="2000" dirty="0">
                <a:latin typeface="微软雅黑" panose="020B0503020204020204" pitchFamily="34" charset="-122"/>
                <a:ea typeface="微软雅黑" panose="020B0503020204020204" pitchFamily="34" charset="-122"/>
              </a:rPr>
              <a:t>）对其包含的每个顶点（</a:t>
            </a:r>
            <a:r>
              <a:rPr lang="en-US" altLang="zh-CN" sz="2000" dirty="0">
                <a:latin typeface="微软雅黑" panose="020B0503020204020204" pitchFamily="34" charset="-122"/>
                <a:ea typeface="微软雅黑" panose="020B0503020204020204" pitchFamily="34" charset="-122"/>
              </a:rPr>
              <a:t>vertex</a:t>
            </a:r>
            <a:r>
              <a:rPr lang="zh-CN" altLang="en-US" sz="2000" dirty="0">
                <a:latin typeface="微软雅黑" panose="020B0503020204020204" pitchFamily="34" charset="-122"/>
                <a:ea typeface="微软雅黑" panose="020B0503020204020204" pitchFamily="34" charset="-122"/>
              </a:rPr>
              <a:t>）的计算、状态更新、顶点间同步通信都是</a:t>
            </a:r>
            <a:r>
              <a:rPr lang="zh-CN" altLang="en-US" sz="2000" dirty="0">
                <a:solidFill>
                  <a:srgbClr val="FF0000"/>
                </a:solidFill>
                <a:latin typeface="微软雅黑" panose="020B0503020204020204" pitchFamily="34" charset="-122"/>
                <a:ea typeface="微软雅黑" panose="020B0503020204020204" pitchFamily="34" charset="-122"/>
              </a:rPr>
              <a:t>基于超步</a:t>
            </a:r>
            <a:r>
              <a:rPr lang="en-US" altLang="zh-CN" sz="2000" dirty="0" err="1">
                <a:solidFill>
                  <a:srgbClr val="FF0000"/>
                </a:solidFill>
                <a:latin typeface="微软雅黑" panose="020B0503020204020204" pitchFamily="34" charset="-122"/>
                <a:ea typeface="微软雅黑" panose="020B0503020204020204" pitchFamily="34" charset="-122"/>
              </a:rPr>
              <a:t>superstep</a:t>
            </a:r>
            <a:r>
              <a:rPr lang="zh-CN" altLang="en-US" sz="2000" dirty="0">
                <a:latin typeface="微软雅黑" panose="020B0503020204020204" pitchFamily="34" charset="-122"/>
                <a:ea typeface="微软雅黑" panose="020B0503020204020204" pitchFamily="34" charset="-122"/>
              </a:rPr>
              <a:t>来组织；</a:t>
            </a:r>
          </a:p>
          <a:p>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在</a:t>
            </a:r>
            <a:r>
              <a:rPr lang="zh-CN" altLang="en-US" sz="2000" dirty="0">
                <a:solidFill>
                  <a:srgbClr val="FF0000"/>
                </a:solidFill>
                <a:latin typeface="微软雅黑" panose="020B0503020204020204" pitchFamily="34" charset="-122"/>
                <a:ea typeface="微软雅黑" panose="020B0503020204020204" pitchFamily="34" charset="-122"/>
              </a:rPr>
              <a:t>一个超步内</a:t>
            </a:r>
            <a:r>
              <a:rPr lang="zh-CN" altLang="en-US" sz="2000" dirty="0">
                <a:latin typeface="微软雅黑" panose="020B0503020204020204" pitchFamily="34" charset="-122"/>
                <a:ea typeface="微软雅黑" panose="020B0503020204020204" pitchFamily="34" charset="-122"/>
              </a:rPr>
              <a:t>，每个顶点（</a:t>
            </a:r>
            <a:r>
              <a:rPr lang="en-US" altLang="zh-CN" sz="2000" dirty="0">
                <a:latin typeface="微软雅黑" panose="020B0503020204020204" pitchFamily="34" charset="-122"/>
                <a:ea typeface="微软雅黑" panose="020B0503020204020204" pitchFamily="34" charset="-122"/>
              </a:rPr>
              <a:t>vertex</a:t>
            </a:r>
            <a:r>
              <a:rPr lang="zh-CN" altLang="en-US" sz="2000" dirty="0">
                <a:latin typeface="微软雅黑" panose="020B0503020204020204" pitchFamily="34" charset="-122"/>
                <a:ea typeface="微软雅黑" panose="020B0503020204020204" pitchFamily="34" charset="-122"/>
              </a:rPr>
              <a:t>）会调用用户定义的函数进行计算，这个计算过程是在</a:t>
            </a:r>
            <a:r>
              <a:rPr lang="zh-CN" altLang="en-US" sz="2000" dirty="0">
                <a:solidFill>
                  <a:srgbClr val="FF0000"/>
                </a:solidFill>
                <a:latin typeface="微软雅黑" panose="020B0503020204020204" pitchFamily="34" charset="-122"/>
                <a:ea typeface="微软雅黑" panose="020B0503020204020204" pitchFamily="34" charset="-122"/>
              </a:rPr>
              <a:t>各个顶点以并行模式进行</a:t>
            </a:r>
            <a:r>
              <a:rPr lang="zh-CN" altLang="en-US" sz="2000" dirty="0">
                <a:latin typeface="微软雅黑" panose="020B0503020204020204" pitchFamily="34" charset="-122"/>
                <a:ea typeface="微软雅黑" panose="020B0503020204020204" pitchFamily="34" charset="-122"/>
              </a:rPr>
              <a:t>；</a:t>
            </a:r>
          </a:p>
          <a:p>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所有</a:t>
            </a:r>
            <a:r>
              <a:rPr lang="zh-CN" altLang="en-US" sz="2000" dirty="0">
                <a:latin typeface="微软雅黑" panose="020B0503020204020204" pitchFamily="34" charset="-122"/>
                <a:ea typeface="微软雅黑" panose="020B0503020204020204" pitchFamily="34" charset="-122"/>
              </a:rPr>
              <a:t>的顶点的初始状态（</a:t>
            </a:r>
            <a:r>
              <a:rPr lang="en-US" altLang="zh-CN" sz="2000" dirty="0" err="1">
                <a:latin typeface="微软雅黑" panose="020B0503020204020204" pitchFamily="34" charset="-122"/>
                <a:ea typeface="微软雅黑" panose="020B0503020204020204" pitchFamily="34" charset="-122"/>
              </a:rPr>
              <a:t>superstep</a:t>
            </a:r>
            <a:r>
              <a:rPr lang="en-US" altLang="zh-CN" sz="2000" dirty="0">
                <a:latin typeface="微软雅黑" panose="020B0503020204020204" pitchFamily="34" charset="-122"/>
                <a:ea typeface="微软雅黑" panose="020B0503020204020204" pitchFamily="34" charset="-122"/>
              </a:rPr>
              <a:t> 0</a:t>
            </a:r>
            <a:r>
              <a:rPr lang="zh-CN" altLang="en-US" sz="2000" dirty="0">
                <a:latin typeface="微软雅黑" panose="020B0503020204020204" pitchFamily="34" charset="-122"/>
                <a:ea typeface="微软雅黑" panose="020B0503020204020204" pitchFamily="34" charset="-122"/>
              </a:rPr>
              <a:t>）均为“</a:t>
            </a:r>
            <a:r>
              <a:rPr lang="en-US" altLang="zh-CN" sz="2000" dirty="0">
                <a:latin typeface="微软雅黑" panose="020B0503020204020204" pitchFamily="34" charset="-122"/>
                <a:ea typeface="微软雅黑" panose="020B0503020204020204" pitchFamily="34" charset="-122"/>
              </a:rPr>
              <a:t>active”</a:t>
            </a:r>
            <a:r>
              <a:rPr lang="zh-CN" altLang="en-US" sz="2000" dirty="0">
                <a:latin typeface="微软雅黑" panose="020B0503020204020204" pitchFamily="34" charset="-122"/>
                <a:ea typeface="微软雅黑" panose="020B0503020204020204" pitchFamily="34" charset="-122"/>
              </a:rPr>
              <a:t>。一个顶点在一个超步内完成了它的计算任务，没有下一步计算要执行，就可以自己标志为“</a:t>
            </a:r>
            <a:r>
              <a:rPr lang="en-US" altLang="zh-CN" sz="2000" dirty="0">
                <a:latin typeface="微软雅黑" panose="020B0503020204020204" pitchFamily="34" charset="-122"/>
                <a:ea typeface="微软雅黑" panose="020B0503020204020204" pitchFamily="34" charset="-122"/>
              </a:rPr>
              <a:t>inactive”</a:t>
            </a:r>
            <a:r>
              <a:rPr lang="zh-CN" altLang="en-US" sz="2000" dirty="0">
                <a:latin typeface="微软雅黑" panose="020B0503020204020204" pitchFamily="34" charset="-122"/>
                <a:ea typeface="微软雅黑" panose="020B0503020204020204" pitchFamily="34" charset="-122"/>
              </a:rPr>
              <a:t>，这样它的计算函数不会再被调用，除非它又被激活；一个顶点的“</a:t>
            </a:r>
            <a:r>
              <a:rPr lang="en-US" altLang="zh-CN" sz="2000" dirty="0">
                <a:latin typeface="微软雅黑" panose="020B0503020204020204" pitchFamily="34" charset="-122"/>
                <a:ea typeface="微软雅黑" panose="020B0503020204020204" pitchFamily="34" charset="-122"/>
              </a:rPr>
              <a:t>inactive”</a:t>
            </a:r>
            <a:r>
              <a:rPr lang="zh-CN" altLang="en-US" sz="2000" dirty="0">
                <a:latin typeface="微软雅黑" panose="020B0503020204020204" pitchFamily="34" charset="-122"/>
                <a:ea typeface="微软雅黑" panose="020B0503020204020204" pitchFamily="34" charset="-122"/>
              </a:rPr>
              <a:t>状态可以为另一个顶点发送过来的消息而变为“</a:t>
            </a:r>
            <a:r>
              <a:rPr lang="en-US" altLang="zh-CN" sz="2000" dirty="0">
                <a:latin typeface="微软雅黑" panose="020B0503020204020204" pitchFamily="34" charset="-122"/>
                <a:ea typeface="微软雅黑" panose="020B0503020204020204" pitchFamily="34" charset="-122"/>
              </a:rPr>
              <a:t>active”</a:t>
            </a:r>
            <a:r>
              <a:rPr lang="zh-CN" altLang="en-US" sz="2000" dirty="0">
                <a:latin typeface="微软雅黑" panose="020B0503020204020204" pitchFamily="34" charset="-122"/>
                <a:ea typeface="微软雅黑" panose="020B0503020204020204" pitchFamily="34" charset="-122"/>
              </a:rPr>
              <a:t>（即被其他顶点的消息所激活）</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err="1" smtClean="0">
                <a:solidFill>
                  <a:srgbClr val="002060"/>
                </a:solidFill>
                <a:latin typeface="Calibri" pitchFamily="34" charset="0"/>
              </a:rPr>
              <a:t>Pregel</a:t>
            </a:r>
            <a:r>
              <a:rPr lang="zh-CN" altLang="en-US" sz="3200" b="1" dirty="0" smtClean="0">
                <a:solidFill>
                  <a:srgbClr val="002060"/>
                </a:solidFill>
                <a:latin typeface="Calibri" pitchFamily="34" charset="0"/>
              </a:rPr>
              <a:t>计算流程</a:t>
            </a:r>
            <a:endParaRPr lang="zh-CN" altLang="en-US" sz="3200" b="1" dirty="0">
              <a:solidFill>
                <a:srgbClr val="002060"/>
              </a:solidFill>
              <a:latin typeface="Calibri"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8525" y="4809487"/>
            <a:ext cx="3692316" cy="1879331"/>
          </a:xfrm>
          <a:prstGeom prst="rect">
            <a:avLst/>
          </a:prstGeom>
        </p:spPr>
      </p:pic>
    </p:spTree>
    <p:extLst>
      <p:ext uri="{BB962C8B-B14F-4D97-AF65-F5344CB8AC3E}">
        <p14:creationId xmlns:p14="http://schemas.microsoft.com/office/powerpoint/2010/main" val="1938056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smtClean="0"/>
          </a:p>
        </p:txBody>
      </p:sp>
      <p:sp>
        <p:nvSpPr>
          <p:cNvPr id="3" name="矩形 2"/>
          <p:cNvSpPr/>
          <p:nvPr/>
        </p:nvSpPr>
        <p:spPr>
          <a:xfrm>
            <a:off x="249476" y="1022718"/>
            <a:ext cx="8589723" cy="5632311"/>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一个超步</a:t>
            </a:r>
            <a:r>
              <a:rPr lang="zh-CN" altLang="en-US" sz="2400" dirty="0" smtClean="0">
                <a:latin typeface="微软雅黑" panose="020B0503020204020204" pitchFamily="34" charset="-122"/>
                <a:ea typeface="微软雅黑" panose="020B0503020204020204" pitchFamily="34" charset="-122"/>
              </a:rPr>
              <a:t>内，各</a:t>
            </a:r>
            <a:r>
              <a:rPr lang="zh-CN" altLang="en-US" sz="2400" dirty="0">
                <a:latin typeface="微软雅黑" panose="020B0503020204020204" pitchFamily="34" charset="-122"/>
                <a:ea typeface="微软雅黑" panose="020B0503020204020204" pitchFamily="34" charset="-122"/>
              </a:rPr>
              <a:t>顶点的计算都在节点本地进行，</a:t>
            </a:r>
            <a:r>
              <a:rPr lang="zh-CN" altLang="en-US" sz="2400" dirty="0">
                <a:solidFill>
                  <a:srgbClr val="FF0000"/>
                </a:solidFill>
                <a:latin typeface="微软雅黑" panose="020B0503020204020204" pitchFamily="34" charset="-122"/>
                <a:ea typeface="微软雅黑" panose="020B0503020204020204" pitchFamily="34" charset="-122"/>
              </a:rPr>
              <a:t>各顶点计算是</a:t>
            </a:r>
            <a:r>
              <a:rPr lang="zh-CN" altLang="en-US" sz="2400" dirty="0" smtClean="0">
                <a:solidFill>
                  <a:srgbClr val="FF0000"/>
                </a:solidFill>
                <a:latin typeface="微软雅黑" panose="020B0503020204020204" pitchFamily="34" charset="-122"/>
                <a:ea typeface="微软雅黑" panose="020B0503020204020204" pitchFamily="34" charset="-122"/>
              </a:rPr>
              <a:t>独立的</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没有</a:t>
            </a:r>
            <a:r>
              <a:rPr lang="zh-CN" altLang="en-US" sz="2400" dirty="0">
                <a:latin typeface="微软雅黑" panose="020B0503020204020204" pitchFamily="34" charset="-122"/>
                <a:ea typeface="微软雅黑" panose="020B0503020204020204" pitchFamily="34" charset="-122"/>
              </a:rPr>
              <a:t>任何节点之外的资源竞争，因此避免了分布式异步计算系统中容易发生的</a:t>
            </a:r>
            <a:r>
              <a:rPr lang="en-US" altLang="zh-CN" sz="2400" dirty="0">
                <a:latin typeface="微软雅黑" panose="020B0503020204020204" pitchFamily="34" charset="-122"/>
                <a:ea typeface="微软雅黑" panose="020B0503020204020204" pitchFamily="34" charset="-122"/>
              </a:rPr>
              <a:t>deadlock</a:t>
            </a:r>
            <a:r>
              <a:rPr lang="zh-CN" altLang="en-US" sz="2400" dirty="0">
                <a:latin typeface="微软雅黑" panose="020B0503020204020204" pitchFamily="34" charset="-122"/>
                <a:ea typeface="微软雅黑" panose="020B0503020204020204" pitchFamily="34" charset="-122"/>
              </a:rPr>
              <a:t>；</a:t>
            </a:r>
          </a:p>
          <a:p>
            <a:pPr>
              <a:lnSpc>
                <a:spcPct val="150000"/>
              </a:lnSpc>
            </a:pPr>
            <a:r>
              <a:rPr lang="en-US" altLang="zh-CN"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顶点</a:t>
            </a:r>
            <a:r>
              <a:rPr lang="zh-CN" altLang="en-US" sz="2400" dirty="0">
                <a:solidFill>
                  <a:srgbClr val="FF0000"/>
                </a:solidFill>
                <a:latin typeface="微软雅黑" panose="020B0503020204020204" pitchFamily="34" charset="-122"/>
                <a:ea typeface="微软雅黑" panose="020B0503020204020204" pitchFamily="34" charset="-122"/>
              </a:rPr>
              <a:t>间的通信被局限在步骤之间的</a:t>
            </a:r>
            <a:r>
              <a:rPr lang="en-US" altLang="zh-CN" sz="2400" dirty="0">
                <a:solidFill>
                  <a:srgbClr val="FF0000"/>
                </a:solidFill>
                <a:latin typeface="微软雅黑" panose="020B0503020204020204" pitchFamily="34" charset="-122"/>
                <a:ea typeface="微软雅黑" panose="020B0503020204020204" pitchFamily="34" charset="-122"/>
              </a:rPr>
              <a:t>barrier</a:t>
            </a:r>
            <a:r>
              <a:rPr lang="zh-CN" altLang="en-US" sz="2400" dirty="0">
                <a:solidFill>
                  <a:srgbClr val="FF0000"/>
                </a:solidFill>
                <a:latin typeface="微软雅黑" panose="020B0503020204020204" pitchFamily="34" charset="-122"/>
                <a:ea typeface="微软雅黑" panose="020B0503020204020204" pitchFamily="34" charset="-122"/>
              </a:rPr>
              <a:t>期间完成</a:t>
            </a:r>
            <a:r>
              <a:rPr lang="zh-CN" altLang="en-US" sz="2400" dirty="0">
                <a:latin typeface="微软雅黑" panose="020B0503020204020204" pitchFamily="34" charset="-122"/>
                <a:ea typeface="微软雅黑" panose="020B0503020204020204" pitchFamily="34" charset="-122"/>
              </a:rPr>
              <a:t>，其含义是，每个顶点可以在超步内送出给其它顶点的消息，但这些消息不会马上处理。当这个超步结束时下一个超步开始前，所有的顶点统一处理它们各自收到的消息；</a:t>
            </a:r>
          </a:p>
          <a:p>
            <a:pPr>
              <a:lnSpc>
                <a:spcPct val="150000"/>
              </a:lnSpc>
            </a:pPr>
            <a:r>
              <a:rPr lang="en-US" altLang="zh-CN"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当</a:t>
            </a:r>
            <a:r>
              <a:rPr lang="zh-CN" altLang="en-US" sz="2400" dirty="0">
                <a:latin typeface="微软雅黑" panose="020B0503020204020204" pitchFamily="34" charset="-122"/>
                <a:ea typeface="微软雅黑" panose="020B0503020204020204" pitchFamily="34" charset="-122"/>
              </a:rPr>
              <a:t>所有的顶点都进入“</a:t>
            </a: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状态，且没有消息传递时，</a:t>
            </a:r>
            <a:r>
              <a:rPr lang="en-US" altLang="zh-CN" sz="2400" dirty="0">
                <a:solidFill>
                  <a:srgbClr val="FF0000"/>
                </a:solidFill>
                <a:latin typeface="微软雅黑" panose="020B0503020204020204" pitchFamily="34" charset="-122"/>
                <a:ea typeface="微软雅黑" panose="020B0503020204020204" pitchFamily="34" charset="-122"/>
              </a:rPr>
              <a:t>Master</a:t>
            </a:r>
            <a:r>
              <a:rPr lang="zh-CN" altLang="en-US" sz="2400" dirty="0">
                <a:solidFill>
                  <a:srgbClr val="FF0000"/>
                </a:solidFill>
                <a:latin typeface="微软雅黑" panose="020B0503020204020204" pitchFamily="34" charset="-122"/>
                <a:ea typeface="微软雅黑" panose="020B0503020204020204" pitchFamily="34" charset="-122"/>
              </a:rPr>
              <a:t>即可决定这个作业已结束</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err="1" smtClean="0">
                <a:solidFill>
                  <a:srgbClr val="002060"/>
                </a:solidFill>
                <a:latin typeface="Calibri" pitchFamily="34" charset="0"/>
              </a:rPr>
              <a:t>Pregel</a:t>
            </a:r>
            <a:r>
              <a:rPr lang="zh-CN" altLang="en-US" sz="3200" b="1" dirty="0" smtClean="0">
                <a:solidFill>
                  <a:srgbClr val="002060"/>
                </a:solidFill>
                <a:latin typeface="Calibri" pitchFamily="34" charset="0"/>
              </a:rPr>
              <a:t>顶点计算</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63306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smtClean="0"/>
          </a:p>
        </p:txBody>
      </p:sp>
      <p:sp>
        <p:nvSpPr>
          <p:cNvPr id="3" name="矩形 2"/>
          <p:cNvSpPr/>
          <p:nvPr/>
        </p:nvSpPr>
        <p:spPr>
          <a:xfrm>
            <a:off x="249476" y="1022718"/>
            <a:ext cx="8589723" cy="2862322"/>
          </a:xfrm>
          <a:prstGeom prst="rect">
            <a:avLst/>
          </a:prstGeom>
        </p:spPr>
        <p:txBody>
          <a:bodyPr wrap="square">
            <a:spAutoFit/>
          </a:bodyPr>
          <a:lstStyle/>
          <a:p>
            <a:pPr>
              <a:lnSpc>
                <a:spcPct val="150000"/>
              </a:lnSpc>
            </a:pPr>
            <a:r>
              <a:rPr lang="en-US" altLang="zh-CN" sz="2400" dirty="0" err="1" smtClean="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FF0000"/>
                </a:solidFill>
                <a:latin typeface="微软雅黑" panose="020B0503020204020204" pitchFamily="34" charset="-122"/>
                <a:ea typeface="微软雅黑" panose="020B0503020204020204" pitchFamily="34" charset="-122"/>
              </a:rPr>
              <a:t>顶点间通信采用了纯消息传递（</a:t>
            </a:r>
            <a:r>
              <a:rPr lang="en-US" altLang="zh-CN" sz="2400" dirty="0">
                <a:solidFill>
                  <a:srgbClr val="FF0000"/>
                </a:solidFill>
                <a:latin typeface="微软雅黑" panose="020B0503020204020204" pitchFamily="34" charset="-122"/>
                <a:ea typeface="微软雅黑" panose="020B0503020204020204" pitchFamily="34" charset="-122"/>
              </a:rPr>
              <a:t>message passing</a:t>
            </a:r>
            <a:r>
              <a:rPr lang="zh-CN" altLang="en-US" sz="2400" dirty="0">
                <a:solidFill>
                  <a:srgbClr val="FF0000"/>
                </a:solidFill>
                <a:latin typeface="微软雅黑" panose="020B0503020204020204" pitchFamily="34" charset="-122"/>
                <a:ea typeface="微软雅黑" panose="020B0503020204020204" pitchFamily="34" charset="-122"/>
              </a:rPr>
              <a:t>）模式</a:t>
            </a:r>
            <a:r>
              <a:rPr lang="zh-CN" altLang="en-US" sz="2400" dirty="0">
                <a:latin typeface="微软雅黑" panose="020B0503020204020204" pitchFamily="34" charset="-122"/>
                <a:ea typeface="微软雅黑" panose="020B0503020204020204" pitchFamily="34" charset="-122"/>
              </a:rPr>
              <a:t>，不包含远程数据读取或共享内存的方式，这是因为两个原因：一是消息传递模型足够满足各类图算法的通信需要；二是出于性能的</a:t>
            </a:r>
            <a:r>
              <a:rPr lang="zh-CN" altLang="en-US" sz="2400" dirty="0" smtClean="0">
                <a:latin typeface="微软雅黑" panose="020B0503020204020204" pitchFamily="34" charset="-122"/>
                <a:ea typeface="微软雅黑" panose="020B0503020204020204" pitchFamily="34" charset="-122"/>
              </a:rPr>
              <a:t>考虑，在</a:t>
            </a:r>
            <a:r>
              <a:rPr lang="zh-CN" altLang="en-US" sz="2400" dirty="0">
                <a:latin typeface="微软雅黑" panose="020B0503020204020204" pitchFamily="34" charset="-122"/>
                <a:ea typeface="微软雅黑" panose="020B0503020204020204" pitchFamily="34" charset="-122"/>
              </a:rPr>
              <a:t>分布式环境中从远程机器上读取一个值伴随有很高的时间延迟</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err="1" smtClean="0">
                <a:solidFill>
                  <a:srgbClr val="002060"/>
                </a:solidFill>
                <a:latin typeface="Calibri" pitchFamily="34" charset="0"/>
              </a:rPr>
              <a:t>Pregel</a:t>
            </a:r>
            <a:r>
              <a:rPr lang="zh-CN" altLang="en-US" sz="3200" b="1" dirty="0" smtClean="0">
                <a:solidFill>
                  <a:srgbClr val="002060"/>
                </a:solidFill>
                <a:latin typeface="Calibri" pitchFamily="34" charset="0"/>
              </a:rPr>
              <a:t>顶点计算</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266359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smtClean="0"/>
          </a:p>
        </p:txBody>
      </p:sp>
      <p:sp>
        <p:nvSpPr>
          <p:cNvPr id="3" name="矩形 2"/>
          <p:cNvSpPr/>
          <p:nvPr/>
        </p:nvSpPr>
        <p:spPr>
          <a:xfrm>
            <a:off x="446416" y="1112907"/>
            <a:ext cx="8392783" cy="1884618"/>
          </a:xfrm>
          <a:prstGeom prst="rect">
            <a:avLst/>
          </a:prstGeom>
        </p:spPr>
        <p:txBody>
          <a:bodyPr wrap="square">
            <a:spAutoFit/>
          </a:bodyPr>
          <a:lstStyle/>
          <a:p>
            <a:pPr>
              <a:lnSpc>
                <a:spcPts val="3600"/>
              </a:lnSpc>
            </a:pPr>
            <a:r>
              <a:rPr lang="zh-CN" altLang="en-US" sz="2000" dirty="0">
                <a:latin typeface="微软雅黑" panose="020B0503020204020204" pitchFamily="34" charset="-122"/>
                <a:ea typeface="微软雅黑" panose="020B0503020204020204" pitchFamily="34" charset="-122"/>
              </a:rPr>
              <a:t>下面以最大值问题为例说明上述并行模型：给定一个有向连通图，图中每个顶点都包含一个值，它需要将最大值传播到每个顶点。在每个步骤中，顶点会从接收到的消息中选出一个最大值，并将这个值传送给其所有的相邻顶点。当某个步骤已经没有顶点更新其包含值，那么计算就告结束。</a:t>
            </a:r>
          </a:p>
        </p:txBody>
      </p:sp>
      <p:sp>
        <p:nvSpPr>
          <p:cNvPr id="4" name="文本框 3"/>
          <p:cNvSpPr txBox="1"/>
          <p:nvPr/>
        </p:nvSpPr>
        <p:spPr>
          <a:xfrm>
            <a:off x="228600" y="3038056"/>
            <a:ext cx="4265133" cy="3939540"/>
          </a:xfrm>
          <a:prstGeom prst="rect">
            <a:avLst/>
          </a:prstGeom>
          <a:noFill/>
        </p:spPr>
        <p:txBody>
          <a:bodyPr wrap="square" rtlCol="0">
            <a:spAutoFit/>
          </a:bodyPr>
          <a:lstStyle/>
          <a:p>
            <a:pPr>
              <a:lnSpc>
                <a:spcPts val="3000"/>
              </a:lnSpc>
            </a:pPr>
            <a:r>
              <a:rPr lang="zh-CN" altLang="en-US" dirty="0" smtClean="0">
                <a:latin typeface="微软雅黑" panose="020B0503020204020204" pitchFamily="34" charset="-122"/>
                <a:ea typeface="微软雅黑" panose="020B0503020204020204" pitchFamily="34" charset="-122"/>
              </a:rPr>
              <a:t>规则：</a:t>
            </a:r>
            <a:endParaRPr lang="en-US" altLang="zh-CN" dirty="0" smtClean="0">
              <a:latin typeface="微软雅黑" panose="020B0503020204020204" pitchFamily="34" charset="-122"/>
              <a:ea typeface="微软雅黑" panose="020B0503020204020204" pitchFamily="34" charset="-122"/>
            </a:endParaRPr>
          </a:p>
          <a:p>
            <a:pPr>
              <a:lnSpc>
                <a:spcPts val="3000"/>
              </a:lnSpc>
              <a:buFontTx/>
              <a:buChar char="-"/>
            </a:pPr>
            <a:r>
              <a:rPr lang="zh-CN" altLang="en-US" dirty="0" smtClean="0">
                <a:latin typeface="微软雅黑" panose="020B0503020204020204" pitchFamily="34" charset="-122"/>
                <a:ea typeface="微软雅黑" panose="020B0503020204020204" pitchFamily="34" charset="-122"/>
              </a:rPr>
              <a:t> 所有</a:t>
            </a:r>
            <a:r>
              <a:rPr lang="zh-CN" altLang="en-US" dirty="0">
                <a:latin typeface="微软雅黑" panose="020B0503020204020204" pitchFamily="34" charset="-122"/>
                <a:ea typeface="微软雅黑" panose="020B0503020204020204" pitchFamily="34" charset="-122"/>
              </a:rPr>
              <a:t>的顶点值的更新都在超步内</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ts val="3000"/>
              </a:lnSpc>
              <a:buFontTx/>
              <a:buChar char="-"/>
            </a:pPr>
            <a:r>
              <a:rPr lang="zh-CN" altLang="en-US" dirty="0" smtClean="0">
                <a:latin typeface="微软雅黑" panose="020B0503020204020204" pitchFamily="34" charset="-122"/>
                <a:ea typeface="微软雅黑" panose="020B0503020204020204" pitchFamily="34" charset="-122"/>
              </a:rPr>
              <a:t> 每个</a:t>
            </a:r>
            <a:r>
              <a:rPr lang="zh-CN" altLang="en-US" dirty="0">
                <a:latin typeface="微软雅黑" panose="020B0503020204020204" pitchFamily="34" charset="-122"/>
                <a:ea typeface="微软雅黑" panose="020B0503020204020204" pitchFamily="34" charset="-122"/>
              </a:rPr>
              <a:t>顶点只在超步结束时向其所有邻接点发送消息（传送顶点值）</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ts val="3000"/>
              </a:lnSpc>
              <a:buFontTx/>
              <a:buChar char="-"/>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一个顶点收到的消息中含有值比它目前值大，则</a:t>
            </a:r>
            <a:r>
              <a:rPr lang="zh-CN" altLang="en-US" dirty="0" smtClean="0">
                <a:latin typeface="微软雅黑" panose="020B0503020204020204" pitchFamily="34" charset="-122"/>
                <a:ea typeface="微软雅黑" panose="020B0503020204020204" pitchFamily="34" charset="-122"/>
              </a:rPr>
              <a:t>用收到的最大</a:t>
            </a:r>
            <a:r>
              <a:rPr lang="zh-CN" altLang="en-US" dirty="0">
                <a:latin typeface="微软雅黑" panose="020B0503020204020204" pitchFamily="34" charset="-122"/>
                <a:ea typeface="微软雅黑" panose="020B0503020204020204" pitchFamily="34" charset="-122"/>
              </a:rPr>
              <a:t>的一个值替换它目前值，状态设置为“活跃”，否则就将状态改为“非活跃”</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ts val="3000"/>
              </a:lnSpc>
              <a:buFontTx/>
              <a:buChar char="-"/>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所有顶点状态为“非活跃”时，计算结束。</a:t>
            </a:r>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实例</a:t>
            </a:r>
            <a:r>
              <a:rPr lang="zh-CN" altLang="en-US" sz="3200" b="1" dirty="0">
                <a:solidFill>
                  <a:srgbClr val="002060"/>
                </a:solidFill>
                <a:latin typeface="Calibri" pitchFamily="34" charset="0"/>
              </a:rPr>
              <a:t>：求向量最大</a:t>
            </a:r>
            <a:r>
              <a:rPr lang="zh-CN" altLang="en-US" sz="3200" b="1" dirty="0" smtClean="0">
                <a:solidFill>
                  <a:srgbClr val="002060"/>
                </a:solidFill>
                <a:latin typeface="Calibri" pitchFamily="34" charset="0"/>
              </a:rPr>
              <a:t>值</a:t>
            </a:r>
            <a:endParaRPr lang="zh-CN" altLang="en-US" sz="3200" b="1" dirty="0">
              <a:solidFill>
                <a:srgbClr val="002060"/>
              </a:solidFill>
              <a:latin typeface="Calibri" pitchFamily="34"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854" y="3038056"/>
            <a:ext cx="4657946" cy="3497773"/>
          </a:xfrm>
          <a:prstGeom prst="rect">
            <a:avLst/>
          </a:prstGeom>
        </p:spPr>
      </p:pic>
    </p:spTree>
    <p:extLst>
      <p:ext uri="{BB962C8B-B14F-4D97-AF65-F5344CB8AC3E}">
        <p14:creationId xmlns:p14="http://schemas.microsoft.com/office/powerpoint/2010/main" val="3384213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smtClean="0"/>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实例</a:t>
            </a:r>
            <a:r>
              <a:rPr lang="zh-CN" altLang="en-US" sz="3200" b="1" dirty="0">
                <a:solidFill>
                  <a:srgbClr val="002060"/>
                </a:solidFill>
                <a:latin typeface="Calibri" pitchFamily="34" charset="0"/>
              </a:rPr>
              <a:t>：求向量最大</a:t>
            </a:r>
            <a:r>
              <a:rPr lang="zh-CN" altLang="en-US" sz="3200" b="1" dirty="0" smtClean="0">
                <a:solidFill>
                  <a:srgbClr val="002060"/>
                </a:solidFill>
                <a:latin typeface="Calibri" pitchFamily="34" charset="0"/>
              </a:rPr>
              <a:t>值</a:t>
            </a:r>
            <a:endParaRPr lang="zh-CN" altLang="en-US" sz="3200" b="1" dirty="0">
              <a:solidFill>
                <a:srgbClr val="002060"/>
              </a:solidFill>
              <a:latin typeface="Calibri" pitchFamily="34" charset="0"/>
            </a:endParaRPr>
          </a:p>
        </p:txBody>
      </p:sp>
      <p:grpSp>
        <p:nvGrpSpPr>
          <p:cNvPr id="43" name="组合 44"/>
          <p:cNvGrpSpPr>
            <a:grpSpLocks/>
          </p:cNvGrpSpPr>
          <p:nvPr/>
        </p:nvGrpSpPr>
        <p:grpSpPr bwMode="auto">
          <a:xfrm>
            <a:off x="228600" y="1148660"/>
            <a:ext cx="6578600" cy="4841875"/>
            <a:chOff x="494438" y="1295400"/>
            <a:chExt cx="6577880" cy="4841284"/>
          </a:xfrm>
        </p:grpSpPr>
        <p:pic>
          <p:nvPicPr>
            <p:cNvPr id="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2" y="1371599"/>
              <a:ext cx="4786316" cy="449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p:cNvSpPr/>
            <p:nvPr/>
          </p:nvSpPr>
          <p:spPr>
            <a:xfrm>
              <a:off x="494438" y="2285878"/>
              <a:ext cx="380958" cy="380953"/>
            </a:xfrm>
            <a:prstGeom prst="ellipse">
              <a:avLst/>
            </a:prstGeom>
            <a:solidFill>
              <a:srgbClr val="000000">
                <a:lumMod val="50000"/>
                <a:lumOff val="50000"/>
              </a:srgbClr>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6" name="椭圆 45"/>
            <p:cNvSpPr/>
            <p:nvPr/>
          </p:nvSpPr>
          <p:spPr>
            <a:xfrm>
              <a:off x="494438" y="1676352"/>
              <a:ext cx="380958" cy="380953"/>
            </a:xfrm>
            <a:prstGeom prst="ellipse">
              <a:avLst/>
            </a:prstGeom>
            <a:solidFill>
              <a:srgbClr val="FFFFFF"/>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7" name="TextBox 6"/>
            <p:cNvSpPr txBox="1">
              <a:spLocks noChangeArrowheads="1"/>
            </p:cNvSpPr>
            <p:nvPr/>
          </p:nvSpPr>
          <p:spPr bwMode="auto">
            <a:xfrm>
              <a:off x="951638" y="167639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活跃</a:t>
              </a:r>
            </a:p>
          </p:txBody>
        </p:sp>
        <p:sp>
          <p:nvSpPr>
            <p:cNvPr id="48" name="TextBox 7"/>
            <p:cNvSpPr txBox="1">
              <a:spLocks noChangeArrowheads="1"/>
            </p:cNvSpPr>
            <p:nvPr/>
          </p:nvSpPr>
          <p:spPr bwMode="auto">
            <a:xfrm>
              <a:off x="875439" y="228599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非活跃</a:t>
              </a:r>
            </a:p>
          </p:txBody>
        </p:sp>
        <p:sp>
          <p:nvSpPr>
            <p:cNvPr id="49" name="圆角矩形 48"/>
            <p:cNvSpPr/>
            <p:nvPr/>
          </p:nvSpPr>
          <p:spPr>
            <a:xfrm>
              <a:off x="1905571" y="1295400"/>
              <a:ext cx="5104842" cy="1219051"/>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0" name="圆角矩形 49"/>
            <p:cNvSpPr/>
            <p:nvPr/>
          </p:nvSpPr>
          <p:spPr>
            <a:xfrm>
              <a:off x="1896047" y="2631912"/>
              <a:ext cx="5104842" cy="1025400"/>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1" name="圆角矩形 50"/>
            <p:cNvSpPr/>
            <p:nvPr/>
          </p:nvSpPr>
          <p:spPr>
            <a:xfrm>
              <a:off x="1905571" y="3809693"/>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2" name="圆角矩形 51"/>
            <p:cNvSpPr/>
            <p:nvPr/>
          </p:nvSpPr>
          <p:spPr>
            <a:xfrm>
              <a:off x="1905571" y="5028744"/>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53" name="组合 17"/>
            <p:cNvGrpSpPr>
              <a:grpSpLocks/>
            </p:cNvGrpSpPr>
            <p:nvPr/>
          </p:nvGrpSpPr>
          <p:grpSpPr bwMode="auto">
            <a:xfrm>
              <a:off x="2438402" y="3352798"/>
              <a:ext cx="3094581" cy="369332"/>
              <a:chOff x="2438400" y="3352800"/>
              <a:chExt cx="3094578" cy="369332"/>
            </a:xfrm>
          </p:grpSpPr>
          <p:sp>
            <p:nvSpPr>
              <p:cNvPr id="74" name="TextBox 12"/>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5" name="TextBox 13"/>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TextBox 14"/>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TextBox 15"/>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4" name="组合 18"/>
            <p:cNvGrpSpPr>
              <a:grpSpLocks/>
            </p:cNvGrpSpPr>
            <p:nvPr/>
          </p:nvGrpSpPr>
          <p:grpSpPr bwMode="auto">
            <a:xfrm>
              <a:off x="2429524" y="4548153"/>
              <a:ext cx="3094581" cy="369332"/>
              <a:chOff x="2438400" y="3352800"/>
              <a:chExt cx="3094578" cy="369332"/>
            </a:xfrm>
          </p:grpSpPr>
          <p:sp>
            <p:nvSpPr>
              <p:cNvPr id="70" name="TextBox 19"/>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TextBox 20"/>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TextBox 21"/>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TextBox 22"/>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5" name="组合 23"/>
            <p:cNvGrpSpPr>
              <a:grpSpLocks/>
            </p:cNvGrpSpPr>
            <p:nvPr/>
          </p:nvGrpSpPr>
          <p:grpSpPr bwMode="auto">
            <a:xfrm>
              <a:off x="2424348" y="5767352"/>
              <a:ext cx="3094581" cy="369332"/>
              <a:chOff x="2438400" y="3352800"/>
              <a:chExt cx="3094578" cy="369332"/>
            </a:xfrm>
          </p:grpSpPr>
          <p:sp>
            <p:nvSpPr>
              <p:cNvPr id="66" name="TextBox 24"/>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TextBox 25"/>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TextBox 26"/>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TextBox 27"/>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6" name="TextBox 28"/>
            <p:cNvSpPr txBox="1">
              <a:spLocks noChangeArrowheads="1"/>
            </p:cNvSpPr>
            <p:nvPr/>
          </p:nvSpPr>
          <p:spPr bwMode="auto">
            <a:xfrm>
              <a:off x="2667003" y="229766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TextBox 34"/>
            <p:cNvSpPr txBox="1">
              <a:spLocks noChangeArrowheads="1"/>
            </p:cNvSpPr>
            <p:nvPr/>
          </p:nvSpPr>
          <p:spPr bwMode="auto">
            <a:xfrm>
              <a:off x="3124203" y="22859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TextBox 35"/>
            <p:cNvSpPr txBox="1">
              <a:spLocks noChangeArrowheads="1"/>
            </p:cNvSpPr>
            <p:nvPr/>
          </p:nvSpPr>
          <p:spPr bwMode="auto">
            <a:xfrm>
              <a:off x="3581404" y="22097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TextBox 36"/>
            <p:cNvSpPr txBox="1">
              <a:spLocks noChangeArrowheads="1"/>
            </p:cNvSpPr>
            <p:nvPr/>
          </p:nvSpPr>
          <p:spPr bwMode="auto">
            <a:xfrm>
              <a:off x="4030498" y="22097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TextBox 37"/>
            <p:cNvSpPr txBox="1">
              <a:spLocks noChangeArrowheads="1"/>
            </p:cNvSpPr>
            <p:nvPr/>
          </p:nvSpPr>
          <p:spPr bwMode="auto">
            <a:xfrm>
              <a:off x="4572005" y="22859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TextBox 38"/>
            <p:cNvSpPr txBox="1">
              <a:spLocks noChangeArrowheads="1"/>
            </p:cNvSpPr>
            <p:nvPr/>
          </p:nvSpPr>
          <p:spPr bwMode="auto">
            <a:xfrm>
              <a:off x="4994465" y="226215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TextBox 39"/>
            <p:cNvSpPr txBox="1">
              <a:spLocks noChangeArrowheads="1"/>
            </p:cNvSpPr>
            <p:nvPr/>
          </p:nvSpPr>
          <p:spPr bwMode="auto">
            <a:xfrm>
              <a:off x="2887498" y="358139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TextBox 40"/>
            <p:cNvSpPr txBox="1">
              <a:spLocks noChangeArrowheads="1"/>
            </p:cNvSpPr>
            <p:nvPr/>
          </p:nvSpPr>
          <p:spPr bwMode="auto">
            <a:xfrm>
              <a:off x="4724407" y="358139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TextBox 41"/>
            <p:cNvSpPr txBox="1">
              <a:spLocks noChangeArrowheads="1"/>
            </p:cNvSpPr>
            <p:nvPr/>
          </p:nvSpPr>
          <p:spPr bwMode="auto">
            <a:xfrm>
              <a:off x="3801900" y="473606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TextBox 42"/>
            <p:cNvSpPr txBox="1">
              <a:spLocks noChangeArrowheads="1"/>
            </p:cNvSpPr>
            <p:nvPr/>
          </p:nvSpPr>
          <p:spPr bwMode="auto">
            <a:xfrm>
              <a:off x="4792494" y="475103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 name="矩形 1"/>
          <p:cNvSpPr/>
          <p:nvPr/>
        </p:nvSpPr>
        <p:spPr>
          <a:xfrm>
            <a:off x="221826" y="3695531"/>
            <a:ext cx="8610599" cy="3000821"/>
          </a:xfrm>
          <a:prstGeom prst="rect">
            <a:avLst/>
          </a:prstGeom>
          <a:solidFill>
            <a:schemeClr val="bg1"/>
          </a:solidFill>
        </p:spPr>
        <p:txBody>
          <a:bodyPr wrap="square">
            <a:spAutoFit/>
          </a:bodyPr>
          <a:lstStyle/>
          <a:p>
            <a:pPr indent="270510" algn="just">
              <a:lnSpc>
                <a:spcPct val="150000"/>
              </a:lnSpc>
              <a:spcAft>
                <a:spcPts val="0"/>
              </a:spcAft>
            </a:pP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超步</a:t>
            </a:r>
            <a:r>
              <a:rPr 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四个顶点状态均设为“活跃”，各自包含一个初始值。</a:t>
            </a:r>
            <a:endParaRPr lang="en-US" dirty="0">
              <a:latin typeface="Calibri" panose="020F0502020204030204" pitchFamily="34" charset="0"/>
              <a:ea typeface="等线" panose="02010600030101010101" pitchFamily="2" charset="-122"/>
              <a:cs typeface="Times New Roman" panose="02020603050405020304" pitchFamily="18" charset="0"/>
            </a:endParaRPr>
          </a:p>
          <a:p>
            <a:pPr indent="270510" algn="just">
              <a:lnSpc>
                <a:spcPct val="150000"/>
              </a:lnSpc>
              <a:spcAft>
                <a:spcPts val="0"/>
              </a:spcAft>
            </a:pP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超步</a:t>
            </a:r>
            <a:r>
              <a:rPr 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接收</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的消息值</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，用</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替代目前值</a:t>
            </a:r>
            <a:r>
              <a:rPr lang="en-US"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保持为“活跃”；</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接收</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的消息值</a:t>
            </a:r>
            <a:r>
              <a:rPr lang="en-US"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值不改变，状态变为“非活跃”；</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和</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接收</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的消息值</a:t>
            </a:r>
            <a:r>
              <a:rPr lang="en-US"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值不改变，状态变为“非活跃”；</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接收</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的消息值</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，用</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替代目前值</a:t>
            </a:r>
            <a:r>
              <a:rPr lang="en-US"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保持为“活跃”。</a:t>
            </a:r>
            <a:endParaRPr lang="en-US" dirty="0">
              <a:latin typeface="Calibri" panose="020F0502020204030204" pitchFamily="34" charset="0"/>
              <a:ea typeface="等线" panose="02010600030101010101" pitchFamily="2" charset="-122"/>
              <a:cs typeface="Times New Roman" panose="02020603050405020304" pitchFamily="18" charset="0"/>
            </a:endParaRPr>
          </a:p>
          <a:p>
            <a:pPr indent="270510" algn="just">
              <a:lnSpc>
                <a:spcPct val="150000"/>
              </a:lnSpc>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超步</a:t>
            </a:r>
            <a:r>
              <a:rPr lang="en-US"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结束时，</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四个顶点状态分别为“活跃”、“非活跃”、“非活跃”、“活跃”。</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0984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smtClean="0"/>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实例</a:t>
            </a:r>
            <a:r>
              <a:rPr lang="zh-CN" altLang="en-US" sz="3200" b="1" dirty="0">
                <a:solidFill>
                  <a:srgbClr val="002060"/>
                </a:solidFill>
                <a:latin typeface="Calibri" pitchFamily="34" charset="0"/>
              </a:rPr>
              <a:t>：求向量最大</a:t>
            </a:r>
            <a:r>
              <a:rPr lang="zh-CN" altLang="en-US" sz="3200" b="1" dirty="0" smtClean="0">
                <a:solidFill>
                  <a:srgbClr val="002060"/>
                </a:solidFill>
                <a:latin typeface="Calibri" pitchFamily="34" charset="0"/>
              </a:rPr>
              <a:t>值</a:t>
            </a:r>
            <a:endParaRPr lang="zh-CN" altLang="en-US" sz="3200" b="1" dirty="0">
              <a:solidFill>
                <a:srgbClr val="002060"/>
              </a:solidFill>
              <a:latin typeface="Calibri" pitchFamily="34" charset="0"/>
            </a:endParaRPr>
          </a:p>
        </p:txBody>
      </p:sp>
      <p:grpSp>
        <p:nvGrpSpPr>
          <p:cNvPr id="43" name="组合 44"/>
          <p:cNvGrpSpPr>
            <a:grpSpLocks/>
          </p:cNvGrpSpPr>
          <p:nvPr/>
        </p:nvGrpSpPr>
        <p:grpSpPr bwMode="auto">
          <a:xfrm>
            <a:off x="609600" y="2009259"/>
            <a:ext cx="6578600" cy="4841875"/>
            <a:chOff x="494438" y="1295400"/>
            <a:chExt cx="6577880" cy="4841284"/>
          </a:xfrm>
        </p:grpSpPr>
        <p:pic>
          <p:nvPicPr>
            <p:cNvPr id="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2" y="1371599"/>
              <a:ext cx="4786316" cy="449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p:cNvSpPr/>
            <p:nvPr/>
          </p:nvSpPr>
          <p:spPr>
            <a:xfrm>
              <a:off x="494438" y="2285878"/>
              <a:ext cx="380958" cy="380953"/>
            </a:xfrm>
            <a:prstGeom prst="ellipse">
              <a:avLst/>
            </a:prstGeom>
            <a:solidFill>
              <a:srgbClr val="000000">
                <a:lumMod val="50000"/>
                <a:lumOff val="50000"/>
              </a:srgbClr>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6" name="椭圆 45"/>
            <p:cNvSpPr/>
            <p:nvPr/>
          </p:nvSpPr>
          <p:spPr>
            <a:xfrm>
              <a:off x="494438" y="1676352"/>
              <a:ext cx="380958" cy="380953"/>
            </a:xfrm>
            <a:prstGeom prst="ellipse">
              <a:avLst/>
            </a:prstGeom>
            <a:solidFill>
              <a:srgbClr val="FFFFFF"/>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7" name="TextBox 6"/>
            <p:cNvSpPr txBox="1">
              <a:spLocks noChangeArrowheads="1"/>
            </p:cNvSpPr>
            <p:nvPr/>
          </p:nvSpPr>
          <p:spPr bwMode="auto">
            <a:xfrm>
              <a:off x="951638" y="167639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活跃</a:t>
              </a:r>
            </a:p>
          </p:txBody>
        </p:sp>
        <p:sp>
          <p:nvSpPr>
            <p:cNvPr id="48" name="TextBox 7"/>
            <p:cNvSpPr txBox="1">
              <a:spLocks noChangeArrowheads="1"/>
            </p:cNvSpPr>
            <p:nvPr/>
          </p:nvSpPr>
          <p:spPr bwMode="auto">
            <a:xfrm>
              <a:off x="875439" y="228599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非活跃</a:t>
              </a:r>
            </a:p>
          </p:txBody>
        </p:sp>
        <p:sp>
          <p:nvSpPr>
            <p:cNvPr id="49" name="圆角矩形 48"/>
            <p:cNvSpPr/>
            <p:nvPr/>
          </p:nvSpPr>
          <p:spPr>
            <a:xfrm>
              <a:off x="1905571" y="1295400"/>
              <a:ext cx="5104842" cy="1219051"/>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0" name="圆角矩形 49"/>
            <p:cNvSpPr/>
            <p:nvPr/>
          </p:nvSpPr>
          <p:spPr>
            <a:xfrm>
              <a:off x="1896047" y="2631912"/>
              <a:ext cx="5104842" cy="1025400"/>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1" name="圆角矩形 50"/>
            <p:cNvSpPr/>
            <p:nvPr/>
          </p:nvSpPr>
          <p:spPr>
            <a:xfrm>
              <a:off x="1905571" y="3809693"/>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2" name="圆角矩形 51"/>
            <p:cNvSpPr/>
            <p:nvPr/>
          </p:nvSpPr>
          <p:spPr>
            <a:xfrm>
              <a:off x="1905571" y="5028744"/>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53" name="组合 17"/>
            <p:cNvGrpSpPr>
              <a:grpSpLocks/>
            </p:cNvGrpSpPr>
            <p:nvPr/>
          </p:nvGrpSpPr>
          <p:grpSpPr bwMode="auto">
            <a:xfrm>
              <a:off x="2438402" y="3352798"/>
              <a:ext cx="3094581" cy="369332"/>
              <a:chOff x="2438400" y="3352800"/>
              <a:chExt cx="3094578" cy="369332"/>
            </a:xfrm>
          </p:grpSpPr>
          <p:sp>
            <p:nvSpPr>
              <p:cNvPr id="74" name="TextBox 12"/>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5" name="TextBox 13"/>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TextBox 14"/>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TextBox 15"/>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4" name="组合 18"/>
            <p:cNvGrpSpPr>
              <a:grpSpLocks/>
            </p:cNvGrpSpPr>
            <p:nvPr/>
          </p:nvGrpSpPr>
          <p:grpSpPr bwMode="auto">
            <a:xfrm>
              <a:off x="2429524" y="4548153"/>
              <a:ext cx="3094581" cy="369332"/>
              <a:chOff x="2438400" y="3352800"/>
              <a:chExt cx="3094578" cy="369332"/>
            </a:xfrm>
          </p:grpSpPr>
          <p:sp>
            <p:nvSpPr>
              <p:cNvPr id="70" name="TextBox 19"/>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TextBox 20"/>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TextBox 21"/>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TextBox 22"/>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5" name="组合 23"/>
            <p:cNvGrpSpPr>
              <a:grpSpLocks/>
            </p:cNvGrpSpPr>
            <p:nvPr/>
          </p:nvGrpSpPr>
          <p:grpSpPr bwMode="auto">
            <a:xfrm>
              <a:off x="2424348" y="5767352"/>
              <a:ext cx="3094581" cy="369332"/>
              <a:chOff x="2438400" y="3352800"/>
              <a:chExt cx="3094578" cy="369332"/>
            </a:xfrm>
          </p:grpSpPr>
          <p:sp>
            <p:nvSpPr>
              <p:cNvPr id="66" name="TextBox 24"/>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TextBox 25"/>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TextBox 26"/>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TextBox 27"/>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6" name="TextBox 28"/>
            <p:cNvSpPr txBox="1">
              <a:spLocks noChangeArrowheads="1"/>
            </p:cNvSpPr>
            <p:nvPr/>
          </p:nvSpPr>
          <p:spPr bwMode="auto">
            <a:xfrm>
              <a:off x="2667003" y="229766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TextBox 34"/>
            <p:cNvSpPr txBox="1">
              <a:spLocks noChangeArrowheads="1"/>
            </p:cNvSpPr>
            <p:nvPr/>
          </p:nvSpPr>
          <p:spPr bwMode="auto">
            <a:xfrm>
              <a:off x="3124203" y="22859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TextBox 35"/>
            <p:cNvSpPr txBox="1">
              <a:spLocks noChangeArrowheads="1"/>
            </p:cNvSpPr>
            <p:nvPr/>
          </p:nvSpPr>
          <p:spPr bwMode="auto">
            <a:xfrm>
              <a:off x="3581404" y="22097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TextBox 36"/>
            <p:cNvSpPr txBox="1">
              <a:spLocks noChangeArrowheads="1"/>
            </p:cNvSpPr>
            <p:nvPr/>
          </p:nvSpPr>
          <p:spPr bwMode="auto">
            <a:xfrm>
              <a:off x="4030498" y="22097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TextBox 37"/>
            <p:cNvSpPr txBox="1">
              <a:spLocks noChangeArrowheads="1"/>
            </p:cNvSpPr>
            <p:nvPr/>
          </p:nvSpPr>
          <p:spPr bwMode="auto">
            <a:xfrm>
              <a:off x="4572005" y="22859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TextBox 38"/>
            <p:cNvSpPr txBox="1">
              <a:spLocks noChangeArrowheads="1"/>
            </p:cNvSpPr>
            <p:nvPr/>
          </p:nvSpPr>
          <p:spPr bwMode="auto">
            <a:xfrm>
              <a:off x="4994465" y="226215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TextBox 39"/>
            <p:cNvSpPr txBox="1">
              <a:spLocks noChangeArrowheads="1"/>
            </p:cNvSpPr>
            <p:nvPr/>
          </p:nvSpPr>
          <p:spPr bwMode="auto">
            <a:xfrm>
              <a:off x="2887498" y="358139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TextBox 40"/>
            <p:cNvSpPr txBox="1">
              <a:spLocks noChangeArrowheads="1"/>
            </p:cNvSpPr>
            <p:nvPr/>
          </p:nvSpPr>
          <p:spPr bwMode="auto">
            <a:xfrm>
              <a:off x="4724407" y="358139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TextBox 41"/>
            <p:cNvSpPr txBox="1">
              <a:spLocks noChangeArrowheads="1"/>
            </p:cNvSpPr>
            <p:nvPr/>
          </p:nvSpPr>
          <p:spPr bwMode="auto">
            <a:xfrm>
              <a:off x="3801900" y="473606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TextBox 42"/>
            <p:cNvSpPr txBox="1">
              <a:spLocks noChangeArrowheads="1"/>
            </p:cNvSpPr>
            <p:nvPr/>
          </p:nvSpPr>
          <p:spPr bwMode="auto">
            <a:xfrm>
              <a:off x="4792494" y="475103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 name="矩形 2"/>
          <p:cNvSpPr/>
          <p:nvPr/>
        </p:nvSpPr>
        <p:spPr>
          <a:xfrm>
            <a:off x="253721" y="967188"/>
            <a:ext cx="8585479" cy="2585323"/>
          </a:xfrm>
          <a:prstGeom prst="rect">
            <a:avLst/>
          </a:prstGeom>
          <a:solidFill>
            <a:schemeClr val="bg1"/>
          </a:solidFill>
        </p:spPr>
        <p:txBody>
          <a:bodyPr wrap="square">
            <a:spAutoFit/>
          </a:bodyPr>
          <a:lstStyle/>
          <a:p>
            <a:pPr indent="270510" algn="just">
              <a:lnSpc>
                <a:spcPct val="150000"/>
              </a:lnSpc>
              <a:spcAft>
                <a:spcPts val="0"/>
              </a:spcAft>
            </a:pPr>
            <a:r>
              <a:rPr lang="zh-CN" alt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超步</a:t>
            </a:r>
            <a:r>
              <a:rPr lang="en-US"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kern="100" dirty="0" smtClean="0">
                <a:latin typeface="Times New Roman" panose="02020603050405020304" pitchFamily="18" charset="0"/>
                <a:ea typeface="宋体" panose="02010600030101010101" pitchFamily="2" charset="-122"/>
                <a:cs typeface="Times New Roman" panose="02020603050405020304" pitchFamily="18" charset="0"/>
              </a:rPr>
              <a:t>只</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对状态是“活跃”的顶点执行操作</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自己没收到消息，不需要做比较更新，因此状态变为“非活跃”；</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向</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收到消息被激活，用</a:t>
            </a:r>
            <a:r>
              <a:rPr lang="en-US"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替代目前值</a:t>
            </a:r>
            <a:r>
              <a:rPr lang="en-US"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的状态重新设为“活跃”；</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自己没收到消息，不需做比较更新，因此状态变为“非活跃”。</a:t>
            </a:r>
            <a:endParaRPr lang="en-US" dirty="0">
              <a:latin typeface="Calibri" panose="020F0502020204030204" pitchFamily="34" charset="0"/>
              <a:ea typeface="等线" panose="02010600030101010101" pitchFamily="2" charset="-122"/>
              <a:cs typeface="Times New Roman" panose="02020603050405020304" pitchFamily="18" charset="0"/>
            </a:endParaRPr>
          </a:p>
          <a:p>
            <a:pPr indent="270510" algn="just">
              <a:lnSpc>
                <a:spcPct val="150000"/>
              </a:lnSpc>
              <a:spcAft>
                <a:spcPts val="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超步</a:t>
            </a:r>
            <a:r>
              <a:rPr lang="en-US"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结束时，</a:t>
            </a:r>
            <a:r>
              <a:rPr lang="en-US"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四个顶点状态分别为“非活跃”、“非活跃”、“活跃”、“非活跃”。</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066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smtClean="0"/>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实例</a:t>
            </a:r>
            <a:r>
              <a:rPr lang="zh-CN" altLang="en-US" sz="3200" b="1" dirty="0">
                <a:solidFill>
                  <a:srgbClr val="002060"/>
                </a:solidFill>
                <a:latin typeface="Calibri" pitchFamily="34" charset="0"/>
              </a:rPr>
              <a:t>：求向量最大</a:t>
            </a:r>
            <a:r>
              <a:rPr lang="zh-CN" altLang="en-US" sz="3200" b="1" dirty="0" smtClean="0">
                <a:solidFill>
                  <a:srgbClr val="002060"/>
                </a:solidFill>
                <a:latin typeface="Calibri" pitchFamily="34" charset="0"/>
              </a:rPr>
              <a:t>值</a:t>
            </a:r>
            <a:endParaRPr lang="zh-CN" altLang="en-US" sz="3200" b="1" dirty="0">
              <a:solidFill>
                <a:srgbClr val="002060"/>
              </a:solidFill>
              <a:latin typeface="Calibri" pitchFamily="34" charset="0"/>
            </a:endParaRPr>
          </a:p>
        </p:txBody>
      </p:sp>
      <p:grpSp>
        <p:nvGrpSpPr>
          <p:cNvPr id="43" name="组合 44"/>
          <p:cNvGrpSpPr>
            <a:grpSpLocks/>
          </p:cNvGrpSpPr>
          <p:nvPr/>
        </p:nvGrpSpPr>
        <p:grpSpPr bwMode="auto">
          <a:xfrm>
            <a:off x="533400" y="1681636"/>
            <a:ext cx="6578600" cy="4841875"/>
            <a:chOff x="494438" y="1295400"/>
            <a:chExt cx="6577880" cy="4841284"/>
          </a:xfrm>
        </p:grpSpPr>
        <p:pic>
          <p:nvPicPr>
            <p:cNvPr id="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2" y="1371599"/>
              <a:ext cx="4786316" cy="449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椭圆 44"/>
            <p:cNvSpPr/>
            <p:nvPr/>
          </p:nvSpPr>
          <p:spPr>
            <a:xfrm>
              <a:off x="494438" y="2285878"/>
              <a:ext cx="380958" cy="380953"/>
            </a:xfrm>
            <a:prstGeom prst="ellipse">
              <a:avLst/>
            </a:prstGeom>
            <a:solidFill>
              <a:srgbClr val="000000">
                <a:lumMod val="50000"/>
                <a:lumOff val="50000"/>
              </a:srgbClr>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6" name="椭圆 45"/>
            <p:cNvSpPr/>
            <p:nvPr/>
          </p:nvSpPr>
          <p:spPr>
            <a:xfrm>
              <a:off x="494438" y="1676352"/>
              <a:ext cx="380958" cy="380953"/>
            </a:xfrm>
            <a:prstGeom prst="ellipse">
              <a:avLst/>
            </a:prstGeom>
            <a:solidFill>
              <a:srgbClr val="FFFFFF"/>
            </a:solidFill>
            <a:ln w="12700" cap="flat" cmpd="sng" algn="ctr">
              <a:solidFill>
                <a:srgbClr val="00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7" name="TextBox 6"/>
            <p:cNvSpPr txBox="1">
              <a:spLocks noChangeArrowheads="1"/>
            </p:cNvSpPr>
            <p:nvPr/>
          </p:nvSpPr>
          <p:spPr bwMode="auto">
            <a:xfrm>
              <a:off x="951638" y="167639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活跃</a:t>
              </a:r>
            </a:p>
          </p:txBody>
        </p:sp>
        <p:sp>
          <p:nvSpPr>
            <p:cNvPr id="48" name="TextBox 7"/>
            <p:cNvSpPr txBox="1">
              <a:spLocks noChangeArrowheads="1"/>
            </p:cNvSpPr>
            <p:nvPr/>
          </p:nvSpPr>
          <p:spPr bwMode="auto">
            <a:xfrm>
              <a:off x="875439" y="228599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非活跃</a:t>
              </a:r>
            </a:p>
          </p:txBody>
        </p:sp>
        <p:sp>
          <p:nvSpPr>
            <p:cNvPr id="49" name="圆角矩形 48"/>
            <p:cNvSpPr/>
            <p:nvPr/>
          </p:nvSpPr>
          <p:spPr>
            <a:xfrm>
              <a:off x="1905571" y="1295400"/>
              <a:ext cx="5104842" cy="1219051"/>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0" name="圆角矩形 49"/>
            <p:cNvSpPr/>
            <p:nvPr/>
          </p:nvSpPr>
          <p:spPr>
            <a:xfrm>
              <a:off x="1896047" y="2631912"/>
              <a:ext cx="5104842" cy="1025400"/>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1" name="圆角矩形 50"/>
            <p:cNvSpPr/>
            <p:nvPr/>
          </p:nvSpPr>
          <p:spPr>
            <a:xfrm>
              <a:off x="1905571" y="3809693"/>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2" name="圆角矩形 51"/>
            <p:cNvSpPr/>
            <p:nvPr/>
          </p:nvSpPr>
          <p:spPr>
            <a:xfrm>
              <a:off x="1905571" y="5028744"/>
              <a:ext cx="5104842" cy="1026988"/>
            </a:xfrm>
            <a:prstGeom prst="roundRect">
              <a:avLst/>
            </a:prstGeom>
            <a:noFill/>
            <a:ln w="25400" cap="flat" cmpd="sng" algn="ctr">
              <a:solidFill>
                <a:srgbClr val="BBE0E3">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nvGrpSpPr>
            <p:cNvPr id="53" name="组合 17"/>
            <p:cNvGrpSpPr>
              <a:grpSpLocks/>
            </p:cNvGrpSpPr>
            <p:nvPr/>
          </p:nvGrpSpPr>
          <p:grpSpPr bwMode="auto">
            <a:xfrm>
              <a:off x="2438402" y="3352798"/>
              <a:ext cx="3094581" cy="369332"/>
              <a:chOff x="2438400" y="3352800"/>
              <a:chExt cx="3094578" cy="369332"/>
            </a:xfrm>
          </p:grpSpPr>
          <p:sp>
            <p:nvSpPr>
              <p:cNvPr id="74" name="TextBox 12"/>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5" name="TextBox 13"/>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6" name="TextBox 14"/>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7" name="TextBox 15"/>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4" name="组合 18"/>
            <p:cNvGrpSpPr>
              <a:grpSpLocks/>
            </p:cNvGrpSpPr>
            <p:nvPr/>
          </p:nvGrpSpPr>
          <p:grpSpPr bwMode="auto">
            <a:xfrm>
              <a:off x="2429524" y="4548153"/>
              <a:ext cx="3094581" cy="369332"/>
              <a:chOff x="2438400" y="3352800"/>
              <a:chExt cx="3094578" cy="369332"/>
            </a:xfrm>
          </p:grpSpPr>
          <p:sp>
            <p:nvSpPr>
              <p:cNvPr id="70" name="TextBox 19"/>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1" name="TextBox 20"/>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2" name="TextBox 21"/>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3" name="TextBox 22"/>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55" name="组合 23"/>
            <p:cNvGrpSpPr>
              <a:grpSpLocks/>
            </p:cNvGrpSpPr>
            <p:nvPr/>
          </p:nvGrpSpPr>
          <p:grpSpPr bwMode="auto">
            <a:xfrm>
              <a:off x="2424348" y="5767352"/>
              <a:ext cx="3094581" cy="369332"/>
              <a:chOff x="2438400" y="3352800"/>
              <a:chExt cx="3094578" cy="369332"/>
            </a:xfrm>
          </p:grpSpPr>
          <p:sp>
            <p:nvSpPr>
              <p:cNvPr id="66" name="TextBox 24"/>
              <p:cNvSpPr txBox="1">
                <a:spLocks noChangeArrowheads="1"/>
              </p:cNvSpPr>
              <p:nvPr/>
            </p:nvSpPr>
            <p:spPr bwMode="auto">
              <a:xfrm>
                <a:off x="24384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A</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7" name="TextBox 25"/>
              <p:cNvSpPr txBox="1">
                <a:spLocks noChangeArrowheads="1"/>
              </p:cNvSpPr>
              <p:nvPr/>
            </p:nvSpPr>
            <p:spPr bwMode="auto">
              <a:xfrm>
                <a:off x="3276600" y="3352800"/>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B</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8" name="TextBox 26"/>
              <p:cNvSpPr txBox="1">
                <a:spLocks noChangeArrowheads="1"/>
              </p:cNvSpPr>
              <p:nvPr/>
            </p:nvSpPr>
            <p:spPr bwMode="auto">
              <a:xfrm>
                <a:off x="42672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C</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9" name="TextBox 27"/>
              <p:cNvSpPr txBox="1">
                <a:spLocks noChangeArrowheads="1"/>
              </p:cNvSpPr>
              <p:nvPr/>
            </p:nvSpPr>
            <p:spPr bwMode="auto">
              <a:xfrm>
                <a:off x="5181600" y="33528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D</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56" name="TextBox 28"/>
            <p:cNvSpPr txBox="1">
              <a:spLocks noChangeArrowheads="1"/>
            </p:cNvSpPr>
            <p:nvPr/>
          </p:nvSpPr>
          <p:spPr bwMode="auto">
            <a:xfrm>
              <a:off x="2667003" y="229766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3</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7" name="TextBox 34"/>
            <p:cNvSpPr txBox="1">
              <a:spLocks noChangeArrowheads="1"/>
            </p:cNvSpPr>
            <p:nvPr/>
          </p:nvSpPr>
          <p:spPr bwMode="auto">
            <a:xfrm>
              <a:off x="3124203" y="22859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8" name="TextBox 35"/>
            <p:cNvSpPr txBox="1">
              <a:spLocks noChangeArrowheads="1"/>
            </p:cNvSpPr>
            <p:nvPr/>
          </p:nvSpPr>
          <p:spPr bwMode="auto">
            <a:xfrm>
              <a:off x="3581404" y="22097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9" name="TextBox 36"/>
            <p:cNvSpPr txBox="1">
              <a:spLocks noChangeArrowheads="1"/>
            </p:cNvSpPr>
            <p:nvPr/>
          </p:nvSpPr>
          <p:spPr bwMode="auto">
            <a:xfrm>
              <a:off x="4030498" y="22097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0" name="TextBox 37"/>
            <p:cNvSpPr txBox="1">
              <a:spLocks noChangeArrowheads="1"/>
            </p:cNvSpPr>
            <p:nvPr/>
          </p:nvSpPr>
          <p:spPr bwMode="auto">
            <a:xfrm>
              <a:off x="4572005" y="228599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2</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1" name="TextBox 38"/>
            <p:cNvSpPr txBox="1">
              <a:spLocks noChangeArrowheads="1"/>
            </p:cNvSpPr>
            <p:nvPr/>
          </p:nvSpPr>
          <p:spPr bwMode="auto">
            <a:xfrm>
              <a:off x="4994465" y="226215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2" name="TextBox 39"/>
            <p:cNvSpPr txBox="1">
              <a:spLocks noChangeArrowheads="1"/>
            </p:cNvSpPr>
            <p:nvPr/>
          </p:nvSpPr>
          <p:spPr bwMode="auto">
            <a:xfrm>
              <a:off x="2887498" y="358139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TextBox 40"/>
            <p:cNvSpPr txBox="1">
              <a:spLocks noChangeArrowheads="1"/>
            </p:cNvSpPr>
            <p:nvPr/>
          </p:nvSpPr>
          <p:spPr bwMode="auto">
            <a:xfrm>
              <a:off x="4724407" y="358139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4" name="TextBox 41"/>
            <p:cNvSpPr txBox="1">
              <a:spLocks noChangeArrowheads="1"/>
            </p:cNvSpPr>
            <p:nvPr/>
          </p:nvSpPr>
          <p:spPr bwMode="auto">
            <a:xfrm>
              <a:off x="3801900" y="473606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5" name="TextBox 42"/>
            <p:cNvSpPr txBox="1">
              <a:spLocks noChangeArrowheads="1"/>
            </p:cNvSpPr>
            <p:nvPr/>
          </p:nvSpPr>
          <p:spPr bwMode="auto">
            <a:xfrm>
              <a:off x="4792494" y="475103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6</a:t>
              </a: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 name="矩形 1"/>
          <p:cNvSpPr/>
          <p:nvPr/>
        </p:nvSpPr>
        <p:spPr>
          <a:xfrm>
            <a:off x="228600" y="1252952"/>
            <a:ext cx="8610600" cy="2862322"/>
          </a:xfrm>
          <a:prstGeom prst="rect">
            <a:avLst/>
          </a:prstGeom>
          <a:solidFill>
            <a:schemeClr val="bg1"/>
          </a:solidFill>
        </p:spPr>
        <p:txBody>
          <a:bodyPr wrap="square">
            <a:spAutoFit/>
          </a:bodyPr>
          <a:lstStyle/>
          <a:p>
            <a:pPr indent="270510" algn="just">
              <a:lnSpc>
                <a:spcPct val="150000"/>
              </a:lnSpc>
              <a:spcAft>
                <a:spcPts val="0"/>
              </a:spcAft>
            </a:pPr>
            <a:r>
              <a:rPr lang="zh-CN" altLang="en-US"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超步</a:t>
            </a:r>
            <a:r>
              <a:rPr lang="en-US"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此时只有顶点</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状态是“活跃”，只需对顶点</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执行操作，</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向</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传送值</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自己没收到消息，不需做更新，因此状态又变为“非活跃”；</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收到消息值</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，但</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并不比它的目前值</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大，因此</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不更新，状态仍然为“非活跃”；</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同理。</a:t>
            </a:r>
            <a:endParaRPr lang="en-US" sz="2000" dirty="0">
              <a:latin typeface="Calibri" panose="020F0502020204030204" pitchFamily="34" charset="0"/>
              <a:ea typeface="等线" panose="02010600030101010101" pitchFamily="2" charset="-122"/>
              <a:cs typeface="Times New Roman" panose="02020603050405020304" pitchFamily="18" charset="0"/>
            </a:endParaRPr>
          </a:p>
          <a:p>
            <a:pPr indent="270510" algn="just">
              <a:lnSpc>
                <a:spcPct val="150000"/>
              </a:lnSpc>
              <a:spcAft>
                <a:spcPts val="0"/>
              </a:spcAft>
            </a:pP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超步</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结束时，</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四个顶点状态全部为“非活跃”，且下一步无消息产生（只有“活跃”状态的顶点才能发消息），至此计算全部结束。</a:t>
            </a:r>
            <a:endParaRPr lang="en-US" sz="20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85289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smtClean="0"/>
          </a:p>
        </p:txBody>
      </p:sp>
      <p:sp>
        <p:nvSpPr>
          <p:cNvPr id="3" name="矩形 2"/>
          <p:cNvSpPr/>
          <p:nvPr/>
        </p:nvSpPr>
        <p:spPr>
          <a:xfrm>
            <a:off x="257305" y="949267"/>
            <a:ext cx="8458200" cy="2400657"/>
          </a:xfrm>
          <a:prstGeom prst="rect">
            <a:avLst/>
          </a:prstGeom>
        </p:spPr>
        <p:txBody>
          <a:bodyPr wrap="square">
            <a:spAutoFit/>
          </a:bodyPr>
          <a:lstStyle/>
          <a:p>
            <a:pPr>
              <a:lnSpc>
                <a:spcPts val="3000"/>
              </a:lnSpc>
            </a:pPr>
            <a:r>
              <a:rPr lang="zh-CN" altLang="en-US" dirty="0" smtClean="0">
                <a:latin typeface="微软雅黑" panose="020B0503020204020204" pitchFamily="34" charset="-122"/>
                <a:ea typeface="微软雅黑" panose="020B0503020204020204" pitchFamily="34" charset="-122"/>
              </a:rPr>
              <a:t>       在</a:t>
            </a:r>
            <a:r>
              <a:rPr lang="zh-CN" altLang="en-US" dirty="0">
                <a:latin typeface="微软雅黑" panose="020B0503020204020204" pitchFamily="34" charset="-122"/>
                <a:ea typeface="微软雅黑" panose="020B0503020204020204" pitchFamily="34" charset="-122"/>
              </a:rPr>
              <a:t>超步计算之间，一个节点（</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）上的多个顶点（</a:t>
            </a:r>
            <a:r>
              <a:rPr lang="en-US" altLang="zh-CN" dirty="0">
                <a:latin typeface="微软雅黑" panose="020B0503020204020204" pitchFamily="34" charset="-122"/>
                <a:ea typeface="微软雅黑" panose="020B0503020204020204" pitchFamily="34" charset="-122"/>
              </a:rPr>
              <a:t>vertex</a:t>
            </a:r>
            <a:r>
              <a:rPr lang="zh-CN" altLang="en-US" dirty="0">
                <a:latin typeface="微软雅黑" panose="020B0503020204020204" pitchFamily="34" charset="-122"/>
                <a:ea typeface="微软雅黑" panose="020B0503020204020204" pitchFamily="34" charset="-122"/>
              </a:rPr>
              <a:t>）可能同时向另一个节点（</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）上的顶点发送消息</a:t>
            </a:r>
            <a:r>
              <a:rPr lang="zh-CN" altLang="en-US" dirty="0" smtClean="0">
                <a:latin typeface="微软雅黑" panose="020B0503020204020204" pitchFamily="34" charset="-122"/>
                <a:ea typeface="微软雅黑" panose="020B0503020204020204" pitchFamily="34" charset="-122"/>
              </a:rPr>
              <a:t>，比如上个示例在中在</a:t>
            </a:r>
            <a:r>
              <a:rPr lang="zh-CN" altLang="en-US" dirty="0">
                <a:latin typeface="微软雅黑" panose="020B0503020204020204" pitchFamily="34" charset="-122"/>
                <a:ea typeface="微软雅黑" panose="020B0503020204020204" pitchFamily="34" charset="-122"/>
              </a:rPr>
              <a:t>超步</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与超步</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之间，顶点</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都向顶点</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发送消息。但在某些算法中，接受顶点需要的并不是每一个发送顶点的单独值，而可能是其中的最大</a:t>
            </a:r>
            <a:r>
              <a:rPr lang="zh-CN" altLang="en-US" dirty="0" smtClean="0">
                <a:latin typeface="微软雅黑" panose="020B0503020204020204" pitchFamily="34" charset="-122"/>
                <a:ea typeface="微软雅黑" panose="020B0503020204020204" pitchFamily="34" charset="-122"/>
              </a:rPr>
              <a:t>值、</a:t>
            </a:r>
            <a:r>
              <a:rPr lang="zh-CN" altLang="en-US" dirty="0">
                <a:latin typeface="微软雅黑" panose="020B0503020204020204" pitchFamily="34" charset="-122"/>
                <a:ea typeface="微软雅黑" panose="020B0503020204020204" pitchFamily="34" charset="-122"/>
              </a:rPr>
              <a:t>或是求和值，这种情况下，</a:t>
            </a:r>
            <a:r>
              <a:rPr lang="en-US" altLang="zh-CN" dirty="0">
                <a:latin typeface="微软雅黑" panose="020B0503020204020204" pitchFamily="34" charset="-122"/>
                <a:ea typeface="微软雅黑" panose="020B0503020204020204" pitchFamily="34" charset="-122"/>
              </a:rPr>
              <a:t>Pregel</a:t>
            </a:r>
            <a:r>
              <a:rPr lang="zh-CN" altLang="en-US" dirty="0">
                <a:latin typeface="微软雅黑" panose="020B0503020204020204" pitchFamily="34" charset="-122"/>
                <a:ea typeface="微软雅黑" panose="020B0503020204020204" pitchFamily="34" charset="-122"/>
              </a:rPr>
              <a:t>提供了</a:t>
            </a:r>
            <a:r>
              <a:rPr lang="en-US" altLang="zh-CN" dirty="0">
                <a:solidFill>
                  <a:srgbClr val="FF0000"/>
                </a:solidFill>
                <a:latin typeface="微软雅黑" panose="020B0503020204020204" pitchFamily="34" charset="-122"/>
                <a:ea typeface="微软雅黑" panose="020B0503020204020204" pitchFamily="34" charset="-122"/>
              </a:rPr>
              <a:t>Combiner</a:t>
            </a:r>
            <a:r>
              <a:rPr lang="zh-CN" altLang="en-US" dirty="0">
                <a:latin typeface="微软雅黑" panose="020B0503020204020204" pitchFamily="34" charset="-122"/>
                <a:ea typeface="微软雅黑" panose="020B0503020204020204" pitchFamily="34" charset="-122"/>
              </a:rPr>
              <a:t>机制来合并发出消息，使得多个顶点发给同一目标点的多个消息合并成一条消息，从而减少消息传递开销、降低网络流量负担</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0444" y="3202491"/>
            <a:ext cx="3334755" cy="3785652"/>
          </a:xfrm>
          <a:prstGeom prst="rect">
            <a:avLst/>
          </a:prstGeom>
          <a:noFill/>
        </p:spPr>
        <p:txBody>
          <a:bodyPr wrap="square" rtlCol="0">
            <a:spAutoFit/>
          </a:bodyPr>
          <a:lstStyle/>
          <a:p>
            <a:pPr>
              <a:lnSpc>
                <a:spcPts val="3200"/>
              </a:lnSpc>
            </a:pPr>
            <a:r>
              <a:rPr lang="zh-CN" altLang="en-US" dirty="0" smtClean="0"/>
              <a:t>       </a:t>
            </a:r>
            <a:r>
              <a:rPr lang="en-US" altLang="zh-CN" dirty="0" smtClean="0"/>
              <a:t>Combiner</a:t>
            </a:r>
            <a:r>
              <a:rPr lang="zh-CN" altLang="en-US" dirty="0"/>
              <a:t>功能可以在</a:t>
            </a:r>
            <a:r>
              <a:rPr lang="zh-CN" altLang="en-US" dirty="0">
                <a:solidFill>
                  <a:srgbClr val="FF0000"/>
                </a:solidFill>
              </a:rPr>
              <a:t>发送端实现</a:t>
            </a:r>
            <a:r>
              <a:rPr lang="zh-CN" altLang="en-US" dirty="0"/>
              <a:t>（将多条发出消息合并为一条），也可以在</a:t>
            </a:r>
            <a:r>
              <a:rPr lang="zh-CN" altLang="en-US" dirty="0">
                <a:solidFill>
                  <a:srgbClr val="FF0000"/>
                </a:solidFill>
              </a:rPr>
              <a:t>接收端实现</a:t>
            </a:r>
            <a:r>
              <a:rPr lang="zh-CN" altLang="en-US" dirty="0"/>
              <a:t>（将接收到的发送给同一顶点的多条消息合并为一条），如</a:t>
            </a:r>
            <a:r>
              <a:rPr lang="zh-CN" altLang="en-US" dirty="0" smtClean="0"/>
              <a:t>图所</a:t>
            </a:r>
            <a:r>
              <a:rPr lang="zh-CN" altLang="en-US" dirty="0"/>
              <a:t>示。应注意到接收端</a:t>
            </a:r>
            <a:r>
              <a:rPr lang="en-US" altLang="zh-CN" dirty="0"/>
              <a:t>Combiner</a:t>
            </a:r>
            <a:r>
              <a:rPr lang="zh-CN" altLang="en-US" dirty="0"/>
              <a:t>机制并未降低网络传送流量、而只是加快了接收端的处理速度。</a:t>
            </a:r>
          </a:p>
        </p:txBody>
      </p:sp>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Combiner</a:t>
            </a:r>
            <a:r>
              <a:rPr lang="zh-CN" altLang="en-US" sz="3200" b="1" dirty="0" smtClean="0">
                <a:solidFill>
                  <a:srgbClr val="002060"/>
                </a:solidFill>
                <a:latin typeface="Calibri" pitchFamily="34" charset="0"/>
              </a:rPr>
              <a:t>（</a:t>
            </a:r>
            <a:r>
              <a:rPr lang="zh-CN" altLang="en-US" sz="3200" b="1" dirty="0">
                <a:solidFill>
                  <a:srgbClr val="002060"/>
                </a:solidFill>
                <a:latin typeface="Calibri" pitchFamily="34" charset="0"/>
              </a:rPr>
              <a:t>合并</a:t>
            </a:r>
            <a:r>
              <a:rPr lang="zh-CN" altLang="en-US" sz="3200" b="1" dirty="0" smtClean="0">
                <a:solidFill>
                  <a:srgbClr val="002060"/>
                </a:solidFill>
                <a:latin typeface="Calibri" pitchFamily="34" charset="0"/>
              </a:rPr>
              <a:t>）</a:t>
            </a:r>
            <a:endParaRPr lang="zh-CN" altLang="en-US" sz="3200" b="1" dirty="0">
              <a:solidFill>
                <a:srgbClr val="002060"/>
              </a:solidFill>
              <a:latin typeface="Calibri" pitchFamily="34"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537" y="3323821"/>
            <a:ext cx="5474270" cy="3534179"/>
          </a:xfrm>
          <a:prstGeom prst="rect">
            <a:avLst/>
          </a:prstGeom>
        </p:spPr>
      </p:pic>
    </p:spTree>
    <p:extLst>
      <p:ext uri="{BB962C8B-B14F-4D97-AF65-F5344CB8AC3E}">
        <p14:creationId xmlns:p14="http://schemas.microsoft.com/office/powerpoint/2010/main" val="2134781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smtClean="0"/>
          </a:p>
        </p:txBody>
      </p:sp>
      <p:sp>
        <p:nvSpPr>
          <p:cNvPr id="3" name="矩形 2"/>
          <p:cNvSpPr/>
          <p:nvPr/>
        </p:nvSpPr>
        <p:spPr>
          <a:xfrm>
            <a:off x="228600" y="1068288"/>
            <a:ext cx="8686800" cy="2144177"/>
          </a:xfrm>
          <a:prstGeom prst="rect">
            <a:avLst/>
          </a:prstGeom>
        </p:spPr>
        <p:txBody>
          <a:bodyPr wrap="square">
            <a:spAutoFit/>
          </a:bodyPr>
          <a:lstStyle/>
          <a:p>
            <a:pPr>
              <a:lnSpc>
                <a:spcPts val="3200"/>
              </a:lnSpc>
            </a:pPr>
            <a:r>
              <a:rPr lang="en-US" altLang="zh-CN" dirty="0" err="1" smtClean="0">
                <a:latin typeface="微软雅黑" panose="020B0503020204020204" pitchFamily="34" charset="-122"/>
                <a:ea typeface="微软雅黑" panose="020B0503020204020204" pitchFamily="34" charset="-122"/>
              </a:rPr>
              <a:t>Pregel</a:t>
            </a:r>
            <a:r>
              <a:rPr lang="zh-CN" altLang="en-US" dirty="0">
                <a:latin typeface="微软雅黑" panose="020B0503020204020204" pitchFamily="34" charset="-122"/>
                <a:ea typeface="微软雅黑" panose="020B0503020204020204" pitchFamily="34" charset="-122"/>
              </a:rPr>
              <a:t>提供一种</a:t>
            </a:r>
            <a:r>
              <a:rPr lang="en-US" altLang="zh-CN" dirty="0">
                <a:solidFill>
                  <a:srgbClr val="FF0000"/>
                </a:solidFill>
                <a:latin typeface="微软雅黑" panose="020B0503020204020204" pitchFamily="34" charset="-122"/>
                <a:ea typeface="微软雅黑" panose="020B0503020204020204" pitchFamily="34" charset="-122"/>
              </a:rPr>
              <a:t>Aggregator</a:t>
            </a:r>
            <a:r>
              <a:rPr lang="zh-CN" altLang="en-US" dirty="0">
                <a:latin typeface="微软雅黑" panose="020B0503020204020204" pitchFamily="34" charset="-122"/>
                <a:ea typeface="微软雅黑" panose="020B0503020204020204" pitchFamily="34" charset="-122"/>
              </a:rPr>
              <a:t>机制来实现并行计算系统的全局通信、状态监控和数据查看。</a:t>
            </a:r>
            <a:r>
              <a:rPr lang="en-US" altLang="zh-CN" dirty="0" err="1">
                <a:latin typeface="微软雅黑" panose="020B0503020204020204" pitchFamily="34" charset="-122"/>
                <a:ea typeface="微软雅黑" panose="020B0503020204020204" pitchFamily="34" charset="-122"/>
              </a:rPr>
              <a:t>Pregel</a:t>
            </a:r>
            <a:r>
              <a:rPr lang="zh-CN" altLang="en-US" dirty="0" smtClean="0">
                <a:latin typeface="微软雅黑" panose="020B0503020204020204" pitchFamily="34" charset="-122"/>
                <a:ea typeface="微软雅黑" panose="020B0503020204020204" pitchFamily="34" charset="-122"/>
              </a:rPr>
              <a:t>使用如图所</a:t>
            </a:r>
            <a:r>
              <a:rPr lang="zh-CN" altLang="en-US" dirty="0">
                <a:latin typeface="微软雅黑" panose="020B0503020204020204" pitchFamily="34" charset="-122"/>
                <a:ea typeface="微软雅黑" panose="020B0503020204020204" pitchFamily="34" charset="-122"/>
              </a:rPr>
              <a:t>示的树状结构来实现</a:t>
            </a:r>
            <a:r>
              <a:rPr lang="en-US" altLang="zh-CN" dirty="0">
                <a:latin typeface="微软雅黑" panose="020B0503020204020204" pitchFamily="34" charset="-122"/>
                <a:ea typeface="微软雅黑" panose="020B0503020204020204" pitchFamily="34" charset="-122"/>
              </a:rPr>
              <a:t>aggregator</a:t>
            </a:r>
            <a:r>
              <a:rPr lang="zh-CN" altLang="en-US" dirty="0">
                <a:latin typeface="微软雅黑" panose="020B0503020204020204" pitchFamily="34" charset="-122"/>
                <a:ea typeface="微软雅黑" panose="020B0503020204020204" pitchFamily="34" charset="-122"/>
              </a:rPr>
              <a:t>功能，即在一个超步</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中，节点（</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）上的每一个顶点（</a:t>
            </a:r>
            <a:r>
              <a:rPr lang="en-US" altLang="zh-CN" dirty="0">
                <a:latin typeface="微软雅黑" panose="020B0503020204020204" pitchFamily="34" charset="-122"/>
                <a:ea typeface="微软雅黑" panose="020B0503020204020204" pitchFamily="34" charset="-122"/>
              </a:rPr>
              <a:t>vertex</a:t>
            </a:r>
            <a:r>
              <a:rPr lang="zh-CN" altLang="en-US" dirty="0">
                <a:latin typeface="微软雅黑" panose="020B0503020204020204" pitchFamily="34" charset="-122"/>
                <a:ea typeface="微软雅黑" panose="020B0503020204020204" pitchFamily="34" charset="-122"/>
              </a:rPr>
              <a:t>）都可以向该节点的</a:t>
            </a:r>
            <a:r>
              <a:rPr lang="en-US" altLang="zh-CN" dirty="0">
                <a:latin typeface="微软雅黑" panose="020B0503020204020204" pitchFamily="34" charset="-122"/>
                <a:ea typeface="微软雅黑" panose="020B0503020204020204" pitchFamily="34" charset="-122"/>
              </a:rPr>
              <a:t>aggregator</a:t>
            </a:r>
            <a:r>
              <a:rPr lang="zh-CN" altLang="en-US" dirty="0">
                <a:latin typeface="微软雅黑" panose="020B0503020204020204" pitchFamily="34" charset="-122"/>
                <a:ea typeface="微软雅黑" panose="020B0503020204020204" pitchFamily="34" charset="-122"/>
              </a:rPr>
              <a:t>发送一个数据，系统会使用一种</a:t>
            </a:r>
            <a:r>
              <a:rPr lang="en-US" altLang="zh-CN" dirty="0">
                <a:latin typeface="微软雅黑" panose="020B0503020204020204" pitchFamily="34" charset="-122"/>
                <a:ea typeface="微软雅黑" panose="020B0503020204020204" pitchFamily="34" charset="-122"/>
              </a:rPr>
              <a:t>Reduce</a:t>
            </a:r>
            <a:r>
              <a:rPr lang="zh-CN" altLang="en-US" dirty="0">
                <a:latin typeface="微软雅黑" panose="020B0503020204020204" pitchFamily="34" charset="-122"/>
                <a:ea typeface="微软雅黑" panose="020B0503020204020204" pitchFamily="34" charset="-122"/>
              </a:rPr>
              <a:t>操作来聚合这些数据，产生的值在超步</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结束时向更高一级的</a:t>
            </a:r>
            <a:r>
              <a:rPr lang="en-US" altLang="zh-CN" dirty="0">
                <a:latin typeface="微软雅黑" panose="020B0503020204020204" pitchFamily="34" charset="-122"/>
                <a:ea typeface="微软雅黑" panose="020B0503020204020204" pitchFamily="34" charset="-122"/>
              </a:rPr>
              <a:t>aggregator</a:t>
            </a:r>
            <a:r>
              <a:rPr lang="zh-CN" altLang="en-US" dirty="0">
                <a:latin typeface="微软雅黑" panose="020B0503020204020204" pitchFamily="34" charset="-122"/>
                <a:ea typeface="微软雅黑" panose="020B0503020204020204" pitchFamily="34" charset="-122"/>
              </a:rPr>
              <a:t>传送</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43183" y="3226035"/>
            <a:ext cx="3429001" cy="2554545"/>
          </a:xfrm>
          <a:prstGeom prst="rect">
            <a:avLst/>
          </a:prstGeom>
          <a:noFill/>
        </p:spPr>
        <p:txBody>
          <a:bodyPr wrap="square" rtlCol="0">
            <a:spAutoFit/>
          </a:bodyPr>
          <a:lstStyle/>
          <a:p>
            <a:pPr>
              <a:lnSpc>
                <a:spcPts val="3200"/>
              </a:lnSpc>
            </a:pPr>
            <a:r>
              <a:rPr lang="zh-CN" altLang="en-US" dirty="0">
                <a:latin typeface="微软雅黑" panose="020B0503020204020204" pitchFamily="34" charset="-122"/>
                <a:ea typeface="微软雅黑" panose="020B0503020204020204" pitchFamily="34" charset="-122"/>
              </a:rPr>
              <a:t>聚合产生值将会对所有的顶点在超步</a:t>
            </a:r>
            <a:r>
              <a:rPr lang="en-US" altLang="zh-CN" dirty="0">
                <a:latin typeface="微软雅黑" panose="020B0503020204020204" pitchFamily="34" charset="-122"/>
                <a:ea typeface="微软雅黑" panose="020B0503020204020204" pitchFamily="34" charset="-122"/>
              </a:rPr>
              <a:t>S+1</a:t>
            </a:r>
            <a:r>
              <a:rPr lang="zh-CN" altLang="en-US" dirty="0">
                <a:latin typeface="微软雅黑" panose="020B0503020204020204" pitchFamily="34" charset="-122"/>
                <a:ea typeface="微软雅黑" panose="020B0503020204020204" pitchFamily="34" charset="-122"/>
              </a:rPr>
              <a:t>中可见。</a:t>
            </a:r>
            <a:r>
              <a:rPr lang="en-US" altLang="zh-CN" dirty="0">
                <a:latin typeface="微软雅黑" panose="020B0503020204020204" pitchFamily="34" charset="-122"/>
                <a:ea typeface="微软雅黑" panose="020B0503020204020204" pitchFamily="34" charset="-122"/>
              </a:rPr>
              <a:t>Pregel</a:t>
            </a:r>
            <a:r>
              <a:rPr lang="zh-CN" altLang="en-US" dirty="0">
                <a:latin typeface="微软雅黑" panose="020B0503020204020204" pitchFamily="34" charset="-122"/>
                <a:ea typeface="微软雅黑" panose="020B0503020204020204" pitchFamily="34" charset="-122"/>
              </a:rPr>
              <a:t>提供一些预先定义的</a:t>
            </a:r>
            <a:r>
              <a:rPr lang="en-US" altLang="zh-CN" dirty="0">
                <a:latin typeface="微软雅黑" panose="020B0503020204020204" pitchFamily="34" charset="-122"/>
                <a:ea typeface="微软雅黑" panose="020B0503020204020204" pitchFamily="34" charset="-122"/>
              </a:rPr>
              <a:t>aggregators</a:t>
            </a:r>
            <a:r>
              <a:rPr lang="zh-CN" altLang="en-US" dirty="0">
                <a:latin typeface="微软雅黑" panose="020B0503020204020204" pitchFamily="34" charset="-122"/>
                <a:ea typeface="微软雅黑" panose="020B0503020204020204" pitchFamily="34" charset="-122"/>
              </a:rPr>
              <a:t>，如可以在各种整数和</a:t>
            </a:r>
            <a:r>
              <a:rPr lang="en-US" altLang="zh-CN" dirty="0">
                <a:latin typeface="微软雅黑" panose="020B0503020204020204" pitchFamily="34" charset="-122"/>
                <a:ea typeface="微软雅黑" panose="020B0503020204020204" pitchFamily="34" charset="-122"/>
              </a:rPr>
              <a:t>string</a:t>
            </a:r>
            <a:r>
              <a:rPr lang="zh-CN" altLang="en-US" dirty="0">
                <a:latin typeface="微软雅黑" panose="020B0503020204020204" pitchFamily="34" charset="-122"/>
                <a:ea typeface="微软雅黑" panose="020B0503020204020204" pitchFamily="34" charset="-122"/>
              </a:rPr>
              <a:t>类型上执行</a:t>
            </a:r>
            <a:r>
              <a:rPr lang="en-US" altLang="zh-CN" dirty="0">
                <a:latin typeface="微软雅黑" panose="020B0503020204020204" pitchFamily="34" charset="-122"/>
                <a:ea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等操作的</a:t>
            </a:r>
            <a:r>
              <a:rPr lang="en-US" altLang="zh-CN" dirty="0">
                <a:latin typeface="微软雅黑" panose="020B0503020204020204" pitchFamily="34" charset="-122"/>
                <a:ea typeface="微软雅黑" panose="020B0503020204020204" pitchFamily="34" charset="-122"/>
              </a:rPr>
              <a:t>aggregator</a:t>
            </a:r>
            <a:r>
              <a:rPr lang="zh-CN" altLang="en-US"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4" cstate="print"/>
          <a:stretch>
            <a:fillRect/>
          </a:stretch>
        </p:blipFill>
        <p:spPr>
          <a:xfrm>
            <a:off x="3486766" y="2886773"/>
            <a:ext cx="5181600" cy="3834702"/>
          </a:xfrm>
          <a:prstGeom prst="rect">
            <a:avLst/>
          </a:prstGeom>
        </p:spPr>
      </p:pic>
      <p:sp>
        <p:nvSpPr>
          <p:cNvPr id="10"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Aggregator</a:t>
            </a:r>
            <a:r>
              <a:rPr lang="zh-CN" altLang="en-US" sz="3200" b="1" dirty="0" smtClean="0">
                <a:solidFill>
                  <a:srgbClr val="002060"/>
                </a:solidFill>
                <a:latin typeface="Calibri" pitchFamily="34" charset="0"/>
              </a:rPr>
              <a:t>（</a:t>
            </a:r>
            <a:r>
              <a:rPr lang="zh-CN" altLang="en-US" sz="3200" b="1" dirty="0">
                <a:solidFill>
                  <a:srgbClr val="002060"/>
                </a:solidFill>
                <a:latin typeface="Calibri" pitchFamily="34" charset="0"/>
              </a:rPr>
              <a:t>聚合</a:t>
            </a:r>
            <a:r>
              <a:rPr lang="zh-CN" altLang="en-US" sz="3200" b="1" dirty="0" smtClean="0">
                <a:solidFill>
                  <a:srgbClr val="002060"/>
                </a:solidFill>
                <a:latin typeface="Calibri" pitchFamily="34" charset="0"/>
              </a:rPr>
              <a:t>）</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169960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smtClean="0"/>
          </a:p>
        </p:txBody>
      </p:sp>
      <p:sp>
        <p:nvSpPr>
          <p:cNvPr id="2056" name="TextBox 12"/>
          <p:cNvSpPr txBox="1">
            <a:spLocks noChangeArrowheads="1"/>
          </p:cNvSpPr>
          <p:nvPr/>
        </p:nvSpPr>
        <p:spPr bwMode="auto">
          <a:xfrm>
            <a:off x="762000" y="11430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开源图并行计算框架</a:t>
            </a:r>
            <a:r>
              <a:rPr lang="en-US" altLang="zh-CN" sz="3600" b="1" dirty="0" smtClean="0">
                <a:solidFill>
                  <a:srgbClr val="0823A8"/>
                </a:solidFill>
                <a:latin typeface="Calibri" pitchFamily="34" charset="0"/>
              </a:rPr>
              <a:t>Hama</a:t>
            </a:r>
            <a:endParaRPr lang="zh-CN" altLang="en-US" sz="3600" b="1" dirty="0">
              <a:solidFill>
                <a:srgbClr val="0823A8"/>
              </a:solidFill>
              <a:latin typeface="Calibri" pitchFamily="34" charset="0"/>
            </a:endParaRPr>
          </a:p>
        </p:txBody>
      </p:sp>
      <p:sp>
        <p:nvSpPr>
          <p:cNvPr id="3" name="矩形 2"/>
          <p:cNvSpPr/>
          <p:nvPr/>
        </p:nvSpPr>
        <p:spPr>
          <a:xfrm>
            <a:off x="228600" y="1828800"/>
            <a:ext cx="8610600" cy="3785652"/>
          </a:xfrm>
          <a:prstGeom prst="rect">
            <a:avLst/>
          </a:prstGeom>
        </p:spPr>
        <p:txBody>
          <a:bodyPr wrap="square">
            <a:spAutoFit/>
          </a:bodyPr>
          <a:lstStyle/>
          <a:p>
            <a:r>
              <a:rPr lang="en-US" altLang="zh-CN" sz="2000" dirty="0" smtClean="0"/>
              <a:t>      Hama</a:t>
            </a:r>
            <a:r>
              <a:rPr lang="zh-CN" altLang="en-US" sz="2000" dirty="0"/>
              <a:t>（取</a:t>
            </a:r>
            <a:r>
              <a:rPr lang="en-US" altLang="zh-CN" sz="2000" dirty="0"/>
              <a:t>Hadoop Matrix</a:t>
            </a:r>
            <a:r>
              <a:rPr lang="zh-CN" altLang="en-US" sz="2000" dirty="0"/>
              <a:t>的前两个字母组合）是韩国人</a:t>
            </a:r>
            <a:r>
              <a:rPr lang="en-US" altLang="zh-CN" sz="2000" dirty="0"/>
              <a:t>Edward J. Yoon</a:t>
            </a:r>
            <a:r>
              <a:rPr lang="zh-CN" altLang="en-US" sz="2000" dirty="0"/>
              <a:t>于</a:t>
            </a:r>
            <a:r>
              <a:rPr lang="en-US" altLang="zh-CN" sz="2000" dirty="0"/>
              <a:t>2008</a:t>
            </a:r>
            <a:r>
              <a:rPr lang="zh-CN" altLang="en-US" sz="2000" dirty="0"/>
              <a:t>年发起的一个基于</a:t>
            </a:r>
            <a:r>
              <a:rPr lang="en-US" altLang="zh-CN" sz="2000" dirty="0"/>
              <a:t>BSP</a:t>
            </a:r>
            <a:r>
              <a:rPr lang="zh-CN" altLang="en-US" sz="2000" dirty="0"/>
              <a:t>模型的图计算</a:t>
            </a:r>
            <a:r>
              <a:rPr lang="en-US" altLang="zh-CN" sz="2000" dirty="0"/>
              <a:t>Apache</a:t>
            </a:r>
            <a:r>
              <a:rPr lang="zh-CN" altLang="en-US" sz="2000" dirty="0"/>
              <a:t>开源培育</a:t>
            </a:r>
            <a:r>
              <a:rPr lang="zh-CN" altLang="en-US" sz="2000" dirty="0" smtClean="0"/>
              <a:t>项目，</a:t>
            </a:r>
            <a:r>
              <a:rPr lang="zh-CN" altLang="en-US" sz="2000" dirty="0"/>
              <a:t>并在</a:t>
            </a:r>
            <a:r>
              <a:rPr lang="en-US" altLang="zh-CN" sz="2000" dirty="0"/>
              <a:t>2012</a:t>
            </a:r>
            <a:r>
              <a:rPr lang="zh-CN" altLang="en-US" sz="2000" dirty="0"/>
              <a:t>年成为</a:t>
            </a:r>
            <a:r>
              <a:rPr lang="en-US" altLang="zh-CN" sz="2000" dirty="0"/>
              <a:t>Apache</a:t>
            </a:r>
            <a:r>
              <a:rPr lang="zh-CN" altLang="en-US" sz="2000" dirty="0"/>
              <a:t>的正式项目（</a:t>
            </a:r>
            <a:r>
              <a:rPr lang="en-US" altLang="zh-CN" sz="2000" dirty="0">
                <a:hlinkClick r:id="rId4"/>
              </a:rPr>
              <a:t>http://hama.apache.org/index.html</a:t>
            </a:r>
            <a:r>
              <a:rPr lang="zh-CN" altLang="en-US" sz="2000" dirty="0"/>
              <a:t>）</a:t>
            </a:r>
            <a:r>
              <a:rPr lang="zh-CN" altLang="en-US" sz="2000" dirty="0" smtClean="0"/>
              <a:t>。</a:t>
            </a:r>
            <a:endParaRPr lang="en-US" altLang="zh-CN" sz="2000" dirty="0" smtClean="0"/>
          </a:p>
          <a:p>
            <a:pPr>
              <a:spcBef>
                <a:spcPts val="1200"/>
              </a:spcBef>
            </a:pPr>
            <a:r>
              <a:rPr lang="zh-CN" altLang="en-US" sz="2000" dirty="0" smtClean="0"/>
              <a:t>      </a:t>
            </a:r>
            <a:r>
              <a:rPr lang="en-US" altLang="zh-CN" sz="2000" dirty="0" smtClean="0"/>
              <a:t>Hama</a:t>
            </a:r>
            <a:r>
              <a:rPr lang="zh-CN" altLang="en-US" sz="2000" dirty="0" smtClean="0"/>
              <a:t>实际上</a:t>
            </a:r>
            <a:r>
              <a:rPr lang="zh-CN" altLang="en-US" sz="2000" dirty="0"/>
              <a:t>是一个高性能集群上基于</a:t>
            </a:r>
            <a:r>
              <a:rPr lang="en-US" altLang="zh-CN" sz="2000" dirty="0"/>
              <a:t>BSP</a:t>
            </a:r>
            <a:r>
              <a:rPr lang="zh-CN" altLang="en-US" sz="2000" dirty="0"/>
              <a:t>并行模型和</a:t>
            </a:r>
            <a:r>
              <a:rPr lang="en-US" altLang="zh-CN" sz="2000" dirty="0"/>
              <a:t>Hadoop</a:t>
            </a:r>
            <a:r>
              <a:rPr lang="zh-CN" altLang="en-US" sz="2000" dirty="0"/>
              <a:t>平台构建的分布式并行计算框架（</a:t>
            </a:r>
            <a:r>
              <a:rPr lang="en-US" altLang="zh-CN" sz="2000" dirty="0"/>
              <a:t>distributed computing framework</a:t>
            </a:r>
            <a:r>
              <a:rPr lang="zh-CN" altLang="en-US" sz="2000" dirty="0"/>
              <a:t>），支持如下领域的大规模数据处理计算：</a:t>
            </a:r>
          </a:p>
          <a:p>
            <a:pPr lvl="1">
              <a:spcBef>
                <a:spcPts val="1200"/>
              </a:spcBef>
            </a:pPr>
            <a:r>
              <a:rPr lang="en-US" altLang="zh-CN" sz="2000" dirty="0" smtClean="0"/>
              <a:t>- </a:t>
            </a:r>
            <a:r>
              <a:rPr lang="zh-CN" altLang="en-US" sz="2000" dirty="0" smtClean="0"/>
              <a:t>大规模</a:t>
            </a:r>
            <a:r>
              <a:rPr lang="zh-CN" altLang="en-US" sz="2000" dirty="0"/>
              <a:t>矩阵运算</a:t>
            </a:r>
          </a:p>
          <a:p>
            <a:pPr lvl="1"/>
            <a:r>
              <a:rPr lang="en-US" altLang="zh-CN" sz="2000" dirty="0" smtClean="0"/>
              <a:t>- </a:t>
            </a:r>
            <a:r>
              <a:rPr lang="zh-CN" altLang="en-US" sz="2000" dirty="0" smtClean="0"/>
              <a:t>机器学习 </a:t>
            </a:r>
            <a:r>
              <a:rPr lang="en-US" altLang="zh-CN" sz="2000" dirty="0"/>
              <a:t>(K-means Clustering</a:t>
            </a:r>
            <a:r>
              <a:rPr lang="zh-CN" altLang="en-US" sz="2000" dirty="0"/>
              <a:t>，</a:t>
            </a:r>
            <a:r>
              <a:rPr lang="en-US" altLang="zh-CN" sz="2000" dirty="0"/>
              <a:t>Decision Tree)</a:t>
            </a:r>
          </a:p>
          <a:p>
            <a:pPr lvl="1"/>
            <a:r>
              <a:rPr lang="en-US" altLang="zh-CN" sz="2000" dirty="0" smtClean="0"/>
              <a:t>- </a:t>
            </a:r>
            <a:r>
              <a:rPr lang="zh-CN" altLang="en-US" sz="2000" dirty="0" smtClean="0"/>
              <a:t>图</a:t>
            </a:r>
            <a:r>
              <a:rPr lang="zh-CN" altLang="en-US" sz="2000" dirty="0"/>
              <a:t>计算（</a:t>
            </a:r>
            <a:r>
              <a:rPr lang="en-US" altLang="zh-CN" sz="2000" dirty="0"/>
              <a:t>BFS, PageRank, Bipartite Matching, SSSP</a:t>
            </a:r>
            <a:r>
              <a:rPr lang="zh-CN" altLang="en-US" sz="2000" dirty="0"/>
              <a:t>，最大流最小割（</a:t>
            </a:r>
            <a:r>
              <a:rPr lang="en-US" altLang="zh-CN" sz="2000" dirty="0"/>
              <a:t>MF-MC</a:t>
            </a:r>
            <a:r>
              <a:rPr lang="zh-CN" altLang="en-US" sz="2000" dirty="0"/>
              <a:t>）算法等）</a:t>
            </a:r>
          </a:p>
          <a:p>
            <a:r>
              <a:rPr lang="zh-CN" altLang="en-US" sz="2000" dirty="0" smtClean="0"/>
              <a:t>       </a:t>
            </a:r>
            <a:r>
              <a:rPr lang="en-US" altLang="zh-CN" sz="2000" dirty="0" smtClean="0"/>
              <a:t>- </a:t>
            </a:r>
            <a:r>
              <a:rPr lang="zh-CN" altLang="en-US" sz="2000" dirty="0" smtClean="0"/>
              <a:t>网络</a:t>
            </a:r>
            <a:r>
              <a:rPr lang="zh-CN" altLang="en-US" sz="2000" dirty="0"/>
              <a:t>算法（神经网络、社交网络分析、网络实时流量监测等）</a:t>
            </a:r>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 </a:t>
            </a:r>
            <a:r>
              <a:rPr lang="zh-CN" altLang="en-US" sz="3200" b="1" dirty="0" smtClean="0">
                <a:solidFill>
                  <a:srgbClr val="002060"/>
                </a:solidFill>
                <a:latin typeface="Calibri" pitchFamily="34" charset="0"/>
              </a:rPr>
              <a:t>开源框架</a:t>
            </a:r>
            <a:r>
              <a:rPr lang="en-US" altLang="zh-CN" sz="3200" b="1" dirty="0" smtClean="0">
                <a:solidFill>
                  <a:srgbClr val="002060"/>
                </a:solidFill>
                <a:latin typeface="Calibri" pitchFamily="34" charset="0"/>
              </a:rPr>
              <a:t>Hama</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593517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网络图计算</a:t>
            </a:r>
            <a:endParaRPr lang="zh-CN" altLang="en-US" sz="3600" b="1" dirty="0">
              <a:solidFill>
                <a:srgbClr val="0823A8"/>
              </a:solidFill>
              <a:latin typeface="Calibri" pitchFamily="34" charset="0"/>
            </a:endParaRPr>
          </a:p>
        </p:txBody>
      </p:sp>
      <p:sp>
        <p:nvSpPr>
          <p:cNvPr id="8" name="矩形 7"/>
          <p:cNvSpPr/>
          <p:nvPr/>
        </p:nvSpPr>
        <p:spPr>
          <a:xfrm>
            <a:off x="762000" y="1905000"/>
            <a:ext cx="8001000" cy="1569660"/>
          </a:xfrm>
          <a:prstGeom prst="rect">
            <a:avLst/>
          </a:prstGeom>
        </p:spPr>
        <p:txBody>
          <a:bodyPr wrap="square">
            <a:spAutoFit/>
          </a:bodyPr>
          <a:lstStyle/>
          <a:p>
            <a:r>
              <a:rPr lang="zh-CN" altLang="en-US" sz="2400" dirty="0" smtClean="0"/>
              <a:t> 大型图（像社交网络和网络图等）常常作为系统计算的一部分</a:t>
            </a:r>
            <a:r>
              <a:rPr lang="en-US" altLang="zh-CN" sz="2400" dirty="0" smtClean="0"/>
              <a:t>, </a:t>
            </a:r>
            <a:r>
              <a:rPr lang="zh-CN" altLang="en-US" sz="2400" dirty="0" smtClean="0"/>
              <a:t>图计算问题包括最短路径、集群、网页排名、最小切割、连通分支等。</a:t>
            </a:r>
            <a:r>
              <a:rPr lang="en-US" altLang="zh-CN" sz="2400" dirty="0" smtClean="0"/>
              <a:t>Google</a:t>
            </a:r>
            <a:r>
              <a:rPr lang="zh-CN" altLang="en-US" sz="2400" dirty="0" smtClean="0"/>
              <a:t>报道有</a:t>
            </a:r>
            <a:r>
              <a:rPr lang="en-US" altLang="zh-CN" sz="2400" dirty="0" smtClean="0"/>
              <a:t>20%</a:t>
            </a:r>
            <a:r>
              <a:rPr lang="zh-CN" altLang="en-US" sz="2400" dirty="0" smtClean="0"/>
              <a:t>数据是采用图计算模型处理。</a:t>
            </a:r>
          </a:p>
        </p:txBody>
      </p:sp>
      <p:pic>
        <p:nvPicPr>
          <p:cNvPr id="9" name="图片 8" descr="社交网络图"/>
          <p:cNvPicPr/>
          <p:nvPr/>
        </p:nvPicPr>
        <p:blipFill>
          <a:blip r:embed="rId4" cstate="print"/>
          <a:srcRect/>
          <a:stretch>
            <a:fillRect/>
          </a:stretch>
        </p:blipFill>
        <p:spPr>
          <a:xfrm>
            <a:off x="228600" y="3505200"/>
            <a:ext cx="4667250" cy="2941955"/>
          </a:xfrm>
          <a:prstGeom prst="rect">
            <a:avLst/>
          </a:prstGeom>
          <a:noFill/>
          <a:ln w="9525">
            <a:noFill/>
            <a:miter lim="800000"/>
            <a:headEnd/>
            <a:tailEnd/>
          </a:ln>
        </p:spPr>
      </p:pic>
      <p:pic>
        <p:nvPicPr>
          <p:cNvPr id="10" name="图片 9" descr="http://www.myexception.cn/img/2012/06/28/1154182720.png"/>
          <p:cNvPicPr/>
          <p:nvPr/>
        </p:nvPicPr>
        <p:blipFill>
          <a:blip r:embed="rId5" r:link="rId6" cstate="print"/>
          <a:srcRect/>
          <a:stretch>
            <a:fillRect/>
          </a:stretch>
        </p:blipFill>
        <p:spPr>
          <a:xfrm>
            <a:off x="4876800" y="3962400"/>
            <a:ext cx="4114800" cy="1905000"/>
          </a:xfrm>
          <a:prstGeom prst="rect">
            <a:avLst/>
          </a:prstGeom>
          <a:noFill/>
          <a:ln w="9525">
            <a:noFill/>
            <a:miter lim="800000"/>
            <a:headEnd/>
            <a:tailEnd/>
          </a:ln>
        </p:spPr>
      </p:pic>
    </p:spTree>
    <p:extLst>
      <p:ext uri="{BB962C8B-B14F-4D97-AF65-F5344CB8AC3E}">
        <p14:creationId xmlns:p14="http://schemas.microsoft.com/office/powerpoint/2010/main" val="1628814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smtClean="0"/>
          </a:p>
        </p:txBody>
      </p:sp>
      <p:sp>
        <p:nvSpPr>
          <p:cNvPr id="3" name="矩形 2"/>
          <p:cNvSpPr/>
          <p:nvPr/>
        </p:nvSpPr>
        <p:spPr>
          <a:xfrm>
            <a:off x="644923" y="1194855"/>
            <a:ext cx="8098766" cy="400110"/>
          </a:xfrm>
          <a:prstGeom prst="rect">
            <a:avLst/>
          </a:prstGeom>
        </p:spPr>
        <p:txBody>
          <a:bodyPr wrap="square">
            <a:spAutoFit/>
          </a:bodyPr>
          <a:lstStyle/>
          <a:p>
            <a:r>
              <a:rPr lang="en-US" altLang="zh-CN" sz="2000" dirty="0"/>
              <a:t>Hama</a:t>
            </a:r>
            <a:r>
              <a:rPr lang="zh-CN" altLang="en-US" sz="2000" dirty="0"/>
              <a:t>支持的各类算法和应用</a:t>
            </a:r>
            <a:r>
              <a:rPr lang="zh-CN" altLang="en-US" sz="2000" dirty="0" smtClean="0"/>
              <a:t>领域如图所</a:t>
            </a:r>
            <a:r>
              <a:rPr lang="zh-CN" altLang="en-US" sz="2000" dirty="0"/>
              <a:t>示。</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开源框架</a:t>
            </a:r>
            <a:r>
              <a:rPr lang="en-US" altLang="zh-CN" sz="3200" b="1" dirty="0" smtClean="0">
                <a:solidFill>
                  <a:srgbClr val="002060"/>
                </a:solidFill>
                <a:latin typeface="Calibri" pitchFamily="34" charset="0"/>
              </a:rPr>
              <a:t>Hama</a:t>
            </a:r>
            <a:endParaRPr lang="zh-CN" altLang="en-US" sz="3200" b="1" dirty="0">
              <a:solidFill>
                <a:srgbClr val="002060"/>
              </a:solidFill>
              <a:latin typeface="Calibri"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52600"/>
            <a:ext cx="9144000" cy="4967846"/>
          </a:xfrm>
          <a:prstGeom prst="rect">
            <a:avLst/>
          </a:prstGeom>
        </p:spPr>
      </p:pic>
    </p:spTree>
    <p:extLst>
      <p:ext uri="{BB962C8B-B14F-4D97-AF65-F5344CB8AC3E}">
        <p14:creationId xmlns:p14="http://schemas.microsoft.com/office/powerpoint/2010/main" val="751952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smtClean="0"/>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Hama</a:t>
            </a:r>
            <a:r>
              <a:rPr lang="zh-CN" altLang="en-US" sz="3200" b="1" dirty="0" smtClean="0">
                <a:solidFill>
                  <a:srgbClr val="002060"/>
                </a:solidFill>
                <a:latin typeface="Calibri" pitchFamily="34" charset="0"/>
              </a:rPr>
              <a:t>软件架构</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578" y="1352521"/>
            <a:ext cx="6436844" cy="5181172"/>
          </a:xfrm>
          <a:prstGeom prst="rect">
            <a:avLst/>
          </a:prstGeom>
        </p:spPr>
      </p:pic>
    </p:spTree>
    <p:extLst>
      <p:ext uri="{BB962C8B-B14F-4D97-AF65-F5344CB8AC3E}">
        <p14:creationId xmlns:p14="http://schemas.microsoft.com/office/powerpoint/2010/main" val="37428304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smtClean="0"/>
          </a:p>
        </p:txBody>
      </p:sp>
      <p:sp>
        <p:nvSpPr>
          <p:cNvPr id="3" name="矩形 2"/>
          <p:cNvSpPr/>
          <p:nvPr/>
        </p:nvSpPr>
        <p:spPr>
          <a:xfrm>
            <a:off x="228600" y="974959"/>
            <a:ext cx="8610600" cy="5962466"/>
          </a:xfrm>
          <a:prstGeom prst="rect">
            <a:avLst/>
          </a:prstGeom>
        </p:spPr>
        <p:txBody>
          <a:bodyPr wrap="square">
            <a:spAutoFit/>
          </a:bodyPr>
          <a:lstStyle/>
          <a:p>
            <a:pP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的计算架构仍然采用了</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Master/Slave</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模式</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，即有一个主程序运行在一个集群主控节点（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）上，有多个计算程序运行在多个计算节点（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Slave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的软件组成主要包括三部分</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50000"/>
              </a:lnSpc>
              <a:spcBef>
                <a:spcPts val="600"/>
              </a:spcBef>
              <a:buFont typeface="Wingdings" pitchFamily="2" charset="2"/>
              <a:buChar char="l"/>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smtClean="0">
                <a:latin typeface="Times New Roman" panose="02020603050405020304" pitchFamily="18" charset="0"/>
                <a:ea typeface="微软雅黑" panose="020B0503020204020204" pitchFamily="34" charset="-122"/>
                <a:cs typeface="Times New Roman" panose="02020603050405020304" pitchFamily="18" charset="0"/>
              </a:rPr>
              <a:t>BSPMaster</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Font typeface="Wingdings" pitchFamily="2" charset="2"/>
              <a:buChar char="l"/>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GroomServer</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Font typeface="Wingdings" pitchFamily="2" charset="2"/>
              <a:buChar char="l"/>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Zookeeper</a:t>
            </a:r>
          </a:p>
          <a:p>
            <a:pPr>
              <a:lnSpc>
                <a:spcPct val="150000"/>
              </a:lnSpc>
              <a:spcBef>
                <a:spcPts val="600"/>
              </a:spcBef>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如下页图</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蓝色模块所示。其中，</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（主程序）和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Zookeeper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（集群管理调度程序）运行于主节点（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Hadoop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集群的</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NameNode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（计算程序）则运行在从节点上（</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DataNode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spcBef>
                <a:spcPts val="600"/>
              </a:spcBef>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新版本的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计算结构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中，原来</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BSP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AppMaster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替代，</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则改写成了</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BSPRunner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，相应的程序也进行了改写，以匹配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YARN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运行环境。</a:t>
            </a: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Hama</a:t>
            </a:r>
            <a:r>
              <a:rPr lang="zh-CN" altLang="en-US" sz="3200" b="1" dirty="0" smtClean="0">
                <a:solidFill>
                  <a:srgbClr val="002060"/>
                </a:solidFill>
                <a:latin typeface="Calibri" pitchFamily="34" charset="0"/>
              </a:rPr>
              <a:t>计算架构</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492991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Hama</a:t>
            </a:r>
            <a:r>
              <a:rPr lang="zh-CN" altLang="en-US" sz="3200" b="1" dirty="0" smtClean="0">
                <a:solidFill>
                  <a:srgbClr val="002060"/>
                </a:solidFill>
                <a:latin typeface="Calibri" pitchFamily="34" charset="0"/>
              </a:rPr>
              <a:t>计算架构</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9144452" cy="3886200"/>
          </a:xfrm>
          <a:prstGeom prst="rect">
            <a:avLst/>
          </a:prstGeom>
        </p:spPr>
      </p:pic>
      <p:sp>
        <p:nvSpPr>
          <p:cNvPr id="3" name="矩形 2"/>
          <p:cNvSpPr/>
          <p:nvPr/>
        </p:nvSpPr>
        <p:spPr>
          <a:xfrm>
            <a:off x="762000" y="5018314"/>
            <a:ext cx="7924800" cy="646331"/>
          </a:xfrm>
          <a:prstGeom prst="rect">
            <a:avLst/>
          </a:prstGeom>
        </p:spPr>
        <p:txBody>
          <a:bodyPr wrap="square">
            <a:spAutoFit/>
          </a:bodyPr>
          <a:lstStyle/>
          <a:p>
            <a:pPr algn="ctr">
              <a:lnSpc>
                <a:spcPct val="150000"/>
              </a:lnSpc>
              <a:spcAft>
                <a:spcPts val="0"/>
              </a:spcAft>
            </a:pPr>
            <a:r>
              <a:rPr lang="en-US" kern="100" dirty="0">
                <a:latin typeface="Times New Roman" panose="02020603050405020304" pitchFamily="18" charset="0"/>
                <a:ea typeface="宋体" panose="02010600030101010101" pitchFamily="2" charset="-122"/>
                <a:cs typeface="Times New Roman" panose="02020603050405020304" pitchFamily="18" charset="0"/>
              </a:rPr>
              <a:t>(a) Hama Core                                                                        (b) Hama On YARN</a:t>
            </a:r>
            <a:endParaRPr lang="en-US" sz="24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066670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smtClean="0"/>
          </a:p>
        </p:txBody>
      </p:sp>
      <p:sp>
        <p:nvSpPr>
          <p:cNvPr id="3" name="文本框 2"/>
          <p:cNvSpPr txBox="1"/>
          <p:nvPr/>
        </p:nvSpPr>
        <p:spPr>
          <a:xfrm>
            <a:off x="4102274" y="1241517"/>
            <a:ext cx="4901852" cy="5324535"/>
          </a:xfrm>
          <a:prstGeom prst="rect">
            <a:avLst/>
          </a:prstGeom>
          <a:noFill/>
        </p:spPr>
        <p:txBody>
          <a:bodyPr wrap="square" rtlCol="0">
            <a:spAutoFit/>
          </a:bodyPr>
          <a:lstStyle/>
          <a:p>
            <a:pPr indent="538163">
              <a:lnSpc>
                <a:spcPct val="150000"/>
              </a:lnSpc>
              <a:spcBef>
                <a:spcPts val="1200"/>
              </a:spcBef>
            </a:pPr>
            <a:r>
              <a:rPr lang="en-US" altLang="zh-CN" sz="2000" dirty="0" err="1" smtClean="0">
                <a:latin typeface="微软雅黑" panose="020B0503020204020204" pitchFamily="34" charset="-122"/>
                <a:ea typeface="微软雅黑" panose="020B0503020204020204" pitchFamily="34" charset="-122"/>
              </a:rPr>
              <a:t>BSPMaster</a:t>
            </a:r>
            <a:r>
              <a:rPr lang="zh-CN" altLang="en-US" sz="2000" dirty="0" smtClean="0">
                <a:latin typeface="微软雅黑" panose="020B0503020204020204" pitchFamily="34" charset="-122"/>
                <a:ea typeface="微软雅黑" panose="020B0503020204020204" pitchFamily="34" charset="-122"/>
              </a:rPr>
              <a:t>是</a:t>
            </a:r>
            <a:r>
              <a:rPr lang="en-US" altLang="zh-CN" sz="2000" dirty="0" smtClean="0">
                <a:latin typeface="微软雅黑" panose="020B0503020204020204" pitchFamily="34" charset="-122"/>
                <a:ea typeface="微软雅黑" panose="020B0503020204020204" pitchFamily="34" charset="-122"/>
              </a:rPr>
              <a:t>Hama</a:t>
            </a:r>
            <a:r>
              <a:rPr lang="zh-CN" altLang="en-US" sz="2000" dirty="0" smtClean="0">
                <a:latin typeface="微软雅黑" panose="020B0503020204020204" pitchFamily="34" charset="-122"/>
                <a:ea typeface="微软雅黑" panose="020B0503020204020204" pitchFamily="34" charset="-122"/>
              </a:rPr>
              <a:t>主节点程序，</a:t>
            </a:r>
            <a:r>
              <a:rPr lang="zh-CN" altLang="en-US" sz="2000" dirty="0" smtClean="0">
                <a:solidFill>
                  <a:srgbClr val="FF0000"/>
                </a:solidFill>
                <a:latin typeface="微软雅黑" panose="020B0503020204020204" pitchFamily="34" charset="-122"/>
                <a:ea typeface="微软雅黑" panose="020B0503020204020204" pitchFamily="34" charset="-122"/>
              </a:rPr>
              <a:t>负责管理集群中的其他</a:t>
            </a:r>
            <a:r>
              <a:rPr lang="en-US" altLang="zh-CN" sz="2000" dirty="0" smtClean="0">
                <a:solidFill>
                  <a:srgbClr val="FF0000"/>
                </a:solidFill>
                <a:latin typeface="微软雅黑" panose="020B0503020204020204" pitchFamily="34" charset="-122"/>
                <a:ea typeface="微软雅黑" panose="020B0503020204020204" pitchFamily="34" charset="-122"/>
              </a:rPr>
              <a:t>GroomServer</a:t>
            </a:r>
            <a:r>
              <a:rPr lang="zh-CN" altLang="en-US" sz="2000" dirty="0" smtClean="0">
                <a:solidFill>
                  <a:srgbClr val="FF0000"/>
                </a:solidFill>
                <a:latin typeface="微软雅黑" panose="020B0503020204020204" pitchFamily="34" charset="-122"/>
                <a:ea typeface="微软雅黑" panose="020B0503020204020204" pitchFamily="34" charset="-122"/>
              </a:rPr>
              <a:t>从节点</a:t>
            </a:r>
            <a:r>
              <a:rPr lang="zh-CN" altLang="en-US" sz="2000" dirty="0" smtClean="0">
                <a:latin typeface="微软雅黑" panose="020B0503020204020204" pitchFamily="34" charset="-122"/>
                <a:ea typeface="微软雅黑" panose="020B0503020204020204" pitchFamily="34" charset="-122"/>
              </a:rPr>
              <a:t>。在集群刚启动时，各个</a:t>
            </a:r>
            <a:r>
              <a:rPr lang="en-US" altLang="zh-CN" sz="2000" dirty="0" smtClean="0">
                <a:latin typeface="微软雅黑" panose="020B0503020204020204" pitchFamily="34" charset="-122"/>
                <a:ea typeface="微软雅黑" panose="020B0503020204020204" pitchFamily="34" charset="-122"/>
              </a:rPr>
              <a:t>GroomServer</a:t>
            </a:r>
            <a:r>
              <a:rPr lang="zh-CN" altLang="en-US" sz="2000" dirty="0" smtClean="0">
                <a:latin typeface="微软雅黑" panose="020B0503020204020204" pitchFamily="34" charset="-122"/>
                <a:ea typeface="微软雅黑" panose="020B0503020204020204" pitchFamily="34" charset="-122"/>
              </a:rPr>
              <a:t>节点需通过</a:t>
            </a:r>
            <a:r>
              <a:rPr lang="en-US" altLang="zh-CN" sz="2000" dirty="0" smtClean="0">
                <a:latin typeface="微软雅黑" panose="020B0503020204020204" pitchFamily="34" charset="-122"/>
                <a:ea typeface="微软雅黑" panose="020B0503020204020204" pitchFamily="34" charset="-122"/>
              </a:rPr>
              <a:t>RPC</a:t>
            </a:r>
            <a:r>
              <a:rPr lang="zh-CN" altLang="en-US" sz="2000" dirty="0" smtClean="0">
                <a:latin typeface="微软雅黑" panose="020B0503020204020204" pitchFamily="34" charset="-122"/>
                <a:ea typeface="微软雅黑" panose="020B0503020204020204" pitchFamily="34" charset="-122"/>
              </a:rPr>
              <a:t>在</a:t>
            </a:r>
            <a:r>
              <a:rPr lang="en-US" altLang="zh-CN" sz="2000" dirty="0" err="1" smtClean="0">
                <a:latin typeface="微软雅黑" panose="020B0503020204020204" pitchFamily="34" charset="-122"/>
                <a:ea typeface="微软雅黑" panose="020B0503020204020204" pitchFamily="34" charset="-122"/>
              </a:rPr>
              <a:t>BSPMaster</a:t>
            </a:r>
            <a:r>
              <a:rPr lang="zh-CN" altLang="en-US" sz="2000" dirty="0" smtClean="0">
                <a:latin typeface="微软雅黑" panose="020B0503020204020204" pitchFamily="34" charset="-122"/>
                <a:ea typeface="微软雅黑" panose="020B0503020204020204" pitchFamily="34" charset="-122"/>
              </a:rPr>
              <a:t>节点处进行注册，并向其汇报</a:t>
            </a:r>
            <a:r>
              <a:rPr lang="en-US" altLang="zh-CN" sz="2000" dirty="0" smtClean="0">
                <a:latin typeface="微软雅黑" panose="020B0503020204020204" pitchFamily="34" charset="-122"/>
                <a:ea typeface="微软雅黑" panose="020B0503020204020204" pitchFamily="34" charset="-122"/>
              </a:rPr>
              <a:t>GroomServer</a:t>
            </a:r>
            <a:r>
              <a:rPr lang="zh-CN" altLang="en-US" sz="2000" dirty="0" smtClean="0">
                <a:latin typeface="微软雅黑" panose="020B0503020204020204" pitchFamily="34" charset="-122"/>
                <a:ea typeface="微软雅黑" panose="020B0503020204020204" pitchFamily="34" charset="-122"/>
              </a:rPr>
              <a:t>节点当前所具有的资源数量（</a:t>
            </a:r>
            <a:r>
              <a:rPr lang="en-US" altLang="zh-CN" sz="2000" dirty="0" smtClean="0">
                <a:latin typeface="微软雅黑" panose="020B0503020204020204" pitchFamily="34" charset="-122"/>
                <a:ea typeface="微软雅黑" panose="020B0503020204020204" pitchFamily="34" charset="-122"/>
              </a:rPr>
              <a:t>Task Slot</a:t>
            </a:r>
            <a:r>
              <a:rPr lang="zh-CN" altLang="en-US" sz="2000" dirty="0" smtClean="0">
                <a:latin typeface="微软雅黑" panose="020B0503020204020204" pitchFamily="34" charset="-122"/>
                <a:ea typeface="微软雅黑" panose="020B0503020204020204" pitchFamily="34" charset="-122"/>
              </a:rPr>
              <a:t>的数目），</a:t>
            </a:r>
            <a:r>
              <a:rPr lang="en-US" altLang="zh-CN" sz="2000" dirty="0" err="1" smtClean="0">
                <a:latin typeface="微软雅黑" panose="020B0503020204020204" pitchFamily="34" charset="-122"/>
                <a:ea typeface="微软雅黑" panose="020B0503020204020204" pitchFamily="34" charset="-122"/>
              </a:rPr>
              <a:t>BSPMaster</a:t>
            </a:r>
            <a:r>
              <a:rPr lang="zh-CN" altLang="en-US" sz="2000" dirty="0" smtClean="0">
                <a:latin typeface="微软雅黑" panose="020B0503020204020204" pitchFamily="34" charset="-122"/>
                <a:ea typeface="微软雅黑" panose="020B0503020204020204" pitchFamily="34" charset="-122"/>
              </a:rPr>
              <a:t>会为每一个</a:t>
            </a:r>
            <a:r>
              <a:rPr lang="en-US" altLang="zh-CN" sz="2000" dirty="0" smtClean="0">
                <a:latin typeface="微软雅黑" panose="020B0503020204020204" pitchFamily="34" charset="-122"/>
                <a:ea typeface="微软雅黑" panose="020B0503020204020204" pitchFamily="34" charset="-122"/>
              </a:rPr>
              <a:t>GroomServer</a:t>
            </a:r>
            <a:r>
              <a:rPr lang="zh-CN" altLang="en-US" sz="2000" dirty="0" smtClean="0">
                <a:latin typeface="微软雅黑" panose="020B0503020204020204" pitchFamily="34" charset="-122"/>
                <a:ea typeface="微软雅黑" panose="020B0503020204020204" pitchFamily="34" charset="-122"/>
              </a:rPr>
              <a:t>及</a:t>
            </a:r>
            <a:r>
              <a:rPr lang="en-US" altLang="zh-CN" sz="2000" dirty="0" smtClean="0">
                <a:latin typeface="微软雅黑" panose="020B0503020204020204" pitchFamily="34" charset="-122"/>
                <a:ea typeface="微软雅黑" panose="020B0503020204020204" pitchFamily="34" charset="-122"/>
              </a:rPr>
              <a:t>Task Slot</a:t>
            </a:r>
            <a:r>
              <a:rPr lang="zh-CN" altLang="en-US" sz="2000" dirty="0" smtClean="0">
                <a:latin typeface="微软雅黑" panose="020B0503020204020204" pitchFamily="34" charset="-122"/>
                <a:ea typeface="微软雅黑" panose="020B0503020204020204" pitchFamily="34" charset="-122"/>
              </a:rPr>
              <a:t>分配</a:t>
            </a:r>
            <a:r>
              <a:rPr lang="en-US" altLang="zh-CN" sz="2000" dirty="0" smtClean="0">
                <a:latin typeface="微软雅黑" panose="020B0503020204020204" pitchFamily="34" charset="-122"/>
                <a:ea typeface="微软雅黑" panose="020B0503020204020204" pitchFamily="34" charset="-122"/>
              </a:rPr>
              <a:t>ID</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538163">
              <a:lnSpc>
                <a:spcPct val="150000"/>
              </a:lnSpc>
              <a:spcBef>
                <a:spcPts val="1200"/>
              </a:spcBef>
            </a:pPr>
            <a:r>
              <a:rPr lang="en-US" altLang="zh-CN" sz="2000" dirty="0" err="1" smtClean="0">
                <a:latin typeface="微软雅黑" panose="020B0503020204020204" pitchFamily="34" charset="-122"/>
                <a:ea typeface="微软雅黑" panose="020B0503020204020204" pitchFamily="34" charset="-122"/>
              </a:rPr>
              <a:t>BSPMaster</a:t>
            </a:r>
            <a:r>
              <a:rPr lang="zh-CN" altLang="en-US" sz="2000" dirty="0" smtClean="0">
                <a:latin typeface="微软雅黑" panose="020B0503020204020204" pitchFamily="34" charset="-122"/>
                <a:ea typeface="微软雅黑" panose="020B0503020204020204" pitchFamily="34" charset="-122"/>
              </a:rPr>
              <a:t>节点还</a:t>
            </a:r>
            <a:r>
              <a:rPr lang="zh-CN" altLang="en-US" sz="2000" dirty="0" smtClean="0">
                <a:solidFill>
                  <a:srgbClr val="FF0000"/>
                </a:solidFill>
                <a:latin typeface="微软雅黑" panose="020B0503020204020204" pitchFamily="34" charset="-122"/>
                <a:ea typeface="微软雅黑" panose="020B0503020204020204" pitchFamily="34" charset="-122"/>
              </a:rPr>
              <a:t>负责作业的调度及分配工作</a:t>
            </a:r>
            <a:r>
              <a:rPr lang="zh-CN" altLang="en-US" sz="2000" dirty="0" smtClean="0">
                <a:latin typeface="微软雅黑" panose="020B0503020204020204" pitchFamily="34" charset="-122"/>
                <a:ea typeface="微软雅黑" panose="020B0503020204020204" pitchFamily="34" charset="-122"/>
              </a:rPr>
              <a:t>，具体的计算任务则分配到</a:t>
            </a:r>
            <a:r>
              <a:rPr lang="en-US" altLang="zh-CN" sz="2000" dirty="0" smtClean="0">
                <a:latin typeface="微软雅黑" panose="020B0503020204020204" pitchFamily="34" charset="-122"/>
                <a:ea typeface="微软雅黑" panose="020B0503020204020204" pitchFamily="34" charset="-122"/>
              </a:rPr>
              <a:t>GroomServer</a:t>
            </a:r>
            <a:r>
              <a:rPr lang="zh-CN" altLang="en-US" sz="2000" dirty="0" smtClean="0">
                <a:latin typeface="微软雅黑" panose="020B0503020204020204" pitchFamily="34" charset="-122"/>
                <a:ea typeface="微软雅黑" panose="020B0503020204020204" pitchFamily="34" charset="-122"/>
              </a:rPr>
              <a:t>节点上运行。</a:t>
            </a:r>
            <a:endParaRPr lang="zh-CN" altLang="en-US" sz="2000" dirty="0">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a:solidFill>
                  <a:srgbClr val="002060"/>
                </a:solidFill>
                <a:latin typeface="Calibri" pitchFamily="34" charset="0"/>
              </a:rPr>
              <a:t>Hama</a:t>
            </a:r>
            <a:r>
              <a:rPr lang="zh-CN" altLang="en-US" sz="3200" b="1" dirty="0">
                <a:solidFill>
                  <a:srgbClr val="002060"/>
                </a:solidFill>
                <a:latin typeface="Calibri" pitchFamily="34" charset="0"/>
              </a:rPr>
              <a:t>计算架构（</a:t>
            </a:r>
            <a:r>
              <a:rPr lang="en-US" altLang="zh-CN" sz="3200" b="1" dirty="0">
                <a:solidFill>
                  <a:srgbClr val="002060"/>
                </a:solidFill>
                <a:latin typeface="Calibri" pitchFamily="34" charset="0"/>
              </a:rPr>
              <a:t>Hama Core</a:t>
            </a:r>
            <a:r>
              <a:rPr lang="zh-CN" altLang="en-US" sz="3200" b="1" dirty="0" smtClean="0">
                <a:solidFill>
                  <a:srgbClr val="002060"/>
                </a:solidFill>
                <a:latin typeface="Calibri" pitchFamily="34" charset="0"/>
              </a:rPr>
              <a:t>）</a:t>
            </a:r>
            <a:endParaRPr lang="zh-CN" altLang="en-US" sz="3200" b="1" dirty="0">
              <a:solidFill>
                <a:srgbClr val="002060"/>
              </a:solidFill>
              <a:latin typeface="Calibri" pitchFamily="34"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077602"/>
            <a:ext cx="3738811" cy="3652364"/>
          </a:xfrm>
          <a:prstGeom prst="rect">
            <a:avLst/>
          </a:prstGeom>
        </p:spPr>
      </p:pic>
      <p:sp>
        <p:nvSpPr>
          <p:cNvPr id="2" name="矩形 1"/>
          <p:cNvSpPr/>
          <p:nvPr/>
        </p:nvSpPr>
        <p:spPr>
          <a:xfrm>
            <a:off x="304800" y="1066800"/>
            <a:ext cx="2351541" cy="523220"/>
          </a:xfrm>
          <a:prstGeom prst="rect">
            <a:avLst/>
          </a:prstGeom>
        </p:spPr>
        <p:txBody>
          <a:bodyPr wrap="none">
            <a:spAutoFit/>
          </a:bodyPr>
          <a:lstStyle/>
          <a:p>
            <a:r>
              <a:rPr lang="en-US" altLang="zh-CN" sz="2800" b="1" dirty="0">
                <a:solidFill>
                  <a:srgbClr val="002060"/>
                </a:solidFill>
                <a:latin typeface="Calibri" pitchFamily="34" charset="0"/>
              </a:rPr>
              <a:t>1</a:t>
            </a:r>
            <a:r>
              <a:rPr lang="zh-CN" altLang="en-US" sz="2800" b="1" dirty="0">
                <a:solidFill>
                  <a:srgbClr val="002060"/>
                </a:solidFill>
                <a:latin typeface="Calibri" pitchFamily="34" charset="0"/>
              </a:rPr>
              <a:t>、</a:t>
            </a:r>
            <a:r>
              <a:rPr lang="en-US" altLang="zh-CN" sz="2800" b="1" dirty="0" err="1">
                <a:solidFill>
                  <a:srgbClr val="002060"/>
                </a:solidFill>
                <a:latin typeface="Calibri" pitchFamily="34" charset="0"/>
              </a:rPr>
              <a:t>BSPMaster</a:t>
            </a:r>
            <a:endParaRPr lang="zh-CN" altLang="en-US" sz="2800" b="1" dirty="0">
              <a:solidFill>
                <a:srgbClr val="002060"/>
              </a:solidFill>
              <a:latin typeface="Calibri" pitchFamily="34" charset="0"/>
            </a:endParaRPr>
          </a:p>
        </p:txBody>
      </p:sp>
    </p:spTree>
    <p:extLst>
      <p:ext uri="{BB962C8B-B14F-4D97-AF65-F5344CB8AC3E}">
        <p14:creationId xmlns:p14="http://schemas.microsoft.com/office/powerpoint/2010/main" val="3742830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smtClean="0"/>
          </a:p>
        </p:txBody>
      </p:sp>
      <p:sp>
        <p:nvSpPr>
          <p:cNvPr id="3" name="文本框 2"/>
          <p:cNvSpPr txBox="1"/>
          <p:nvPr/>
        </p:nvSpPr>
        <p:spPr>
          <a:xfrm>
            <a:off x="228600" y="1066800"/>
            <a:ext cx="8610600" cy="5078313"/>
          </a:xfrm>
          <a:prstGeom prst="rect">
            <a:avLst/>
          </a:prstGeom>
          <a:noFill/>
        </p:spPr>
        <p:txBody>
          <a:bodyPr wrap="square" rtlCol="0">
            <a:spAutoFit/>
          </a:bodyPr>
          <a:lstStyle/>
          <a:p>
            <a:pPr>
              <a:lnSpc>
                <a:spcPct val="150000"/>
              </a:lnSpc>
              <a:spcBef>
                <a:spcPts val="1200"/>
              </a:spcBef>
            </a:pPr>
            <a:r>
              <a:rPr lang="en-US" altLang="zh-CN" sz="2400" dirty="0" err="1" smtClean="0">
                <a:latin typeface="微软雅黑" panose="020B0503020204020204" pitchFamily="34" charset="-122"/>
                <a:ea typeface="微软雅黑" panose="020B0503020204020204" pitchFamily="34" charset="-122"/>
              </a:rPr>
              <a:t>BSPMaster</a:t>
            </a:r>
            <a:r>
              <a:rPr lang="zh-CN" altLang="en-US" sz="2400" dirty="0" smtClean="0">
                <a:latin typeface="微软雅黑" panose="020B0503020204020204" pitchFamily="34" charset="-122"/>
                <a:ea typeface="微软雅黑" panose="020B0503020204020204" pitchFamily="34" charset="-122"/>
              </a:rPr>
              <a:t>节点具体负责的工作包括：</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维护</a:t>
            </a:r>
            <a:r>
              <a:rPr lang="zh-CN" altLang="en-US" sz="2400" dirty="0">
                <a:latin typeface="微软雅黑" panose="020B0503020204020204" pitchFamily="34" charset="-122"/>
                <a:ea typeface="微软雅黑" panose="020B0503020204020204" pitchFamily="34" charset="-122"/>
              </a:rPr>
              <a:t>其自身的各种状态信息</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维护</a:t>
            </a:r>
            <a:r>
              <a:rPr lang="zh-CN" altLang="en-US" sz="2400" dirty="0">
                <a:latin typeface="微软雅黑" panose="020B0503020204020204" pitchFamily="34" charset="-122"/>
                <a:ea typeface="微软雅黑" panose="020B0503020204020204" pitchFamily="34" charset="-122"/>
              </a:rPr>
              <a:t>各个</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服务器的状态</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控制</a:t>
            </a:r>
            <a:r>
              <a:rPr lang="zh-CN" altLang="en-US" sz="2400" dirty="0">
                <a:latin typeface="微软雅黑" panose="020B0503020204020204" pitchFamily="34" charset="-122"/>
                <a:ea typeface="微软雅黑" panose="020B0503020204020204" pitchFamily="34" charset="-122"/>
              </a:rPr>
              <a:t>集群环境中的超步（</a:t>
            </a:r>
            <a:r>
              <a:rPr lang="en-US" altLang="zh-CN" sz="2400" dirty="0" err="1">
                <a:latin typeface="微软雅黑" panose="020B0503020204020204" pitchFamily="34" charset="-122"/>
                <a:ea typeface="微软雅黑" panose="020B0503020204020204" pitchFamily="34" charset="-122"/>
              </a:rPr>
              <a:t>Superstep</a:t>
            </a:r>
            <a:r>
              <a:rPr lang="zh-CN" altLang="en-US" sz="2400" dirty="0">
                <a:latin typeface="微软雅黑" panose="020B0503020204020204" pitchFamily="34" charset="-122"/>
                <a:ea typeface="微软雅黑" panose="020B0503020204020204" pitchFamily="34" charset="-122"/>
              </a:rPr>
              <a:t>）及各类计数器（</a:t>
            </a:r>
            <a:r>
              <a:rPr lang="en-US" altLang="zh-CN" sz="2400" dirty="0">
                <a:latin typeface="微软雅黑" panose="020B0503020204020204" pitchFamily="34" charset="-122"/>
                <a:ea typeface="微软雅黑" panose="020B0503020204020204" pitchFamily="34" charset="-122"/>
              </a:rPr>
              <a:t>Counter</a:t>
            </a:r>
            <a:r>
              <a:rPr lang="zh-CN" altLang="en-US" sz="2400" dirty="0">
                <a:latin typeface="微软雅黑" panose="020B0503020204020204" pitchFamily="34" charset="-122"/>
                <a:ea typeface="微软雅黑" panose="020B0503020204020204" pitchFamily="34" charset="-122"/>
              </a:rPr>
              <a:t>）</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管理</a:t>
            </a:r>
            <a:r>
              <a:rPr lang="zh-CN" altLang="en-US" sz="2400" dirty="0">
                <a:latin typeface="微软雅黑" panose="020B0503020204020204" pitchFamily="34" charset="-122"/>
                <a:ea typeface="微软雅黑" panose="020B0503020204020204" pitchFamily="34" charset="-122"/>
              </a:rPr>
              <a:t>在集群中运行的作业及任务</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调度</a:t>
            </a:r>
            <a:r>
              <a:rPr lang="zh-CN" altLang="en-US" sz="2400" dirty="0">
                <a:latin typeface="微软雅黑" panose="020B0503020204020204" pitchFamily="34" charset="-122"/>
                <a:ea typeface="微软雅黑" panose="020B0503020204020204" pitchFamily="34" charset="-122"/>
              </a:rPr>
              <a:t>任务到</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节点，分配任务并向各</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发送执行任务的指令</a:t>
            </a:r>
          </a:p>
          <a:p>
            <a:pPr lvl="1">
              <a:lnSpc>
                <a:spcPct val="150000"/>
              </a:lnSpc>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为</a:t>
            </a:r>
            <a:r>
              <a:rPr lang="zh-CN" altLang="en-US" sz="2400" dirty="0">
                <a:latin typeface="微软雅黑" panose="020B0503020204020204" pitchFamily="34" charset="-122"/>
                <a:ea typeface="微软雅黑" panose="020B0503020204020204" pitchFamily="34" charset="-122"/>
              </a:rPr>
              <a:t>用户提供集群的管理界面</a:t>
            </a: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a:t>
            </a:r>
            <a:r>
              <a:rPr lang="zh-CN" altLang="en-US" sz="3200" b="1" dirty="0" smtClean="0">
                <a:solidFill>
                  <a:srgbClr val="002060"/>
                </a:solidFill>
                <a:latin typeface="Calibri" pitchFamily="34" charset="0"/>
              </a:rPr>
              <a:t>、</a:t>
            </a:r>
            <a:r>
              <a:rPr lang="en-US" altLang="zh-CN" sz="3200" b="1" dirty="0" err="1">
                <a:solidFill>
                  <a:srgbClr val="002060"/>
                </a:solidFill>
                <a:latin typeface="Calibri" pitchFamily="34" charset="0"/>
              </a:rPr>
              <a:t>BSPMaster</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36448685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smtClean="0"/>
          </a:p>
        </p:txBody>
      </p:sp>
      <p:sp>
        <p:nvSpPr>
          <p:cNvPr id="3" name="文本框 2"/>
          <p:cNvSpPr txBox="1"/>
          <p:nvPr/>
        </p:nvSpPr>
        <p:spPr>
          <a:xfrm>
            <a:off x="228600" y="1143000"/>
            <a:ext cx="8610600" cy="5221942"/>
          </a:xfrm>
          <a:prstGeom prst="rect">
            <a:avLst/>
          </a:prstGeom>
          <a:noFill/>
        </p:spPr>
        <p:txBody>
          <a:bodyPr wrap="square" rtlCol="0">
            <a:spAutoFit/>
          </a:bodyPr>
          <a:lstStyle/>
          <a:p>
            <a:pPr marL="342900" indent="-342900">
              <a:lnSpc>
                <a:spcPts val="4000"/>
              </a:lnSpc>
              <a:spcBef>
                <a:spcPts val="0"/>
              </a:spcBef>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rPr>
              <a:t>GroomServer</a:t>
            </a:r>
            <a:r>
              <a:rPr lang="zh-CN" altLang="en-US" sz="2400" dirty="0" smtClean="0">
                <a:latin typeface="微软雅黑" panose="020B0503020204020204" pitchFamily="34" charset="-122"/>
                <a:ea typeface="微软雅黑" panose="020B0503020204020204" pitchFamily="34" charset="-122"/>
              </a:rPr>
              <a:t>是运行</a:t>
            </a:r>
            <a:r>
              <a:rPr lang="zh-CN" altLang="en-US" sz="2400" dirty="0">
                <a:latin typeface="微软雅黑" panose="020B0503020204020204" pitchFamily="34" charset="-122"/>
                <a:ea typeface="微软雅黑" panose="020B0503020204020204" pitchFamily="34" charset="-122"/>
              </a:rPr>
              <a:t>在计算节点上的进程，负责执行计算任务（</a:t>
            </a:r>
            <a:r>
              <a:rPr lang="en-US" altLang="zh-CN" sz="2400" dirty="0">
                <a:latin typeface="微软雅黑" panose="020B0503020204020204" pitchFamily="34" charset="-122"/>
                <a:ea typeface="微软雅黑" panose="020B0503020204020204" pitchFamily="34" charset="-122"/>
              </a:rPr>
              <a:t>Task</a:t>
            </a:r>
            <a:r>
              <a:rPr lang="zh-CN" altLang="en-US" sz="2400" dirty="0">
                <a:latin typeface="微软雅黑" panose="020B0503020204020204" pitchFamily="34" charset="-122"/>
                <a:ea typeface="微软雅黑" panose="020B0503020204020204" pitchFamily="34" charset="-122"/>
              </a:rPr>
              <a:t>）和管理任务运行生命周期</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indent="-342900">
              <a:lnSpc>
                <a:spcPts val="4000"/>
              </a:lnSpc>
              <a:spcBef>
                <a:spcPts val="0"/>
              </a:spcBef>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一个</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都与</a:t>
            </a:r>
            <a:r>
              <a:rPr lang="en-US" altLang="zh-CN" sz="2400" dirty="0">
                <a:latin typeface="微软雅黑" panose="020B0503020204020204" pitchFamily="34" charset="-122"/>
                <a:ea typeface="微软雅黑" panose="020B0503020204020204" pitchFamily="34" charset="-122"/>
              </a:rPr>
              <a:t>BSPMaster</a:t>
            </a:r>
            <a:r>
              <a:rPr lang="zh-CN" altLang="en-US" sz="2400" dirty="0">
                <a:latin typeface="微软雅黑" panose="020B0503020204020204" pitchFamily="34" charset="-122"/>
                <a:ea typeface="微软雅黑" panose="020B0503020204020204" pitchFamily="34" charset="-122"/>
              </a:rPr>
              <a:t>进行通信，获取任务并报告状态</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indent="-342900">
              <a:lnSpc>
                <a:spcPts val="4000"/>
              </a:lnSpc>
              <a:spcBef>
                <a:spcPts val="0"/>
              </a:spcBef>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需要</a:t>
            </a:r>
            <a:r>
              <a:rPr lang="en-US" altLang="zh-CN" sz="2400" dirty="0">
                <a:latin typeface="微软雅黑" panose="020B0503020204020204" pitchFamily="34" charset="-122"/>
                <a:ea typeface="微软雅黑" panose="020B0503020204020204" pitchFamily="34" charset="-122"/>
              </a:rPr>
              <a:t>Hadoop/HDFS</a:t>
            </a:r>
            <a:r>
              <a:rPr lang="zh-CN" altLang="en-US" sz="2400" dirty="0">
                <a:latin typeface="微软雅黑" panose="020B0503020204020204" pitchFamily="34" charset="-122"/>
                <a:ea typeface="微软雅黑" panose="020B0503020204020204" pitchFamily="34" charset="-122"/>
              </a:rPr>
              <a:t>运行环境</a:t>
            </a:r>
            <a:r>
              <a:rPr lang="zh-CN" altLang="en-US" sz="2400" dirty="0" smtClean="0">
                <a:latin typeface="微软雅黑" panose="020B0503020204020204" pitchFamily="34" charset="-122"/>
                <a:ea typeface="微软雅黑" panose="020B0503020204020204" pitchFamily="34" charset="-122"/>
              </a:rPr>
              <a:t>支持。</a:t>
            </a:r>
            <a:endParaRPr lang="en-US" altLang="zh-CN" sz="2400" dirty="0" smtClean="0">
              <a:latin typeface="微软雅黑" panose="020B0503020204020204" pitchFamily="34" charset="-122"/>
              <a:ea typeface="微软雅黑" panose="020B0503020204020204" pitchFamily="34" charset="-122"/>
            </a:endParaRPr>
          </a:p>
          <a:p>
            <a:pPr marL="342900" indent="-342900">
              <a:lnSpc>
                <a:spcPts val="4000"/>
              </a:lnSpc>
              <a:spcBef>
                <a:spcPts val="0"/>
              </a:spcBef>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节点上，有运行具体任务的任务槽（</a:t>
            </a:r>
            <a:r>
              <a:rPr lang="en-US" altLang="zh-CN" sz="2400" dirty="0">
                <a:latin typeface="微软雅黑" panose="020B0503020204020204" pitchFamily="34" charset="-122"/>
                <a:ea typeface="微软雅黑" panose="020B0503020204020204" pitchFamily="34" charset="-122"/>
              </a:rPr>
              <a:t>Task Slot</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各个作业的任务最终将会在这些任务槽中来运行</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indent="-342900">
              <a:lnSpc>
                <a:spcPts val="4000"/>
              </a:lnSpc>
              <a:spcBef>
                <a:spcPts val="0"/>
              </a:spcBef>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节点在运行过程中</a:t>
            </a:r>
            <a:r>
              <a:rPr lang="zh-CN" altLang="en-US" sz="2400" dirty="0" smtClean="0">
                <a:latin typeface="微软雅黑" panose="020B0503020204020204" pitchFamily="34" charset="-122"/>
                <a:ea typeface="微软雅黑" panose="020B0503020204020204" pitchFamily="34" charset="-122"/>
              </a:rPr>
              <a:t>，通过</a:t>
            </a:r>
            <a:r>
              <a:rPr lang="en-US" altLang="zh-CN" sz="2400" dirty="0">
                <a:latin typeface="微软雅黑" panose="020B0503020204020204" pitchFamily="34" charset="-122"/>
                <a:ea typeface="微软雅黑" panose="020B0503020204020204" pitchFamily="34" charset="-122"/>
              </a:rPr>
              <a:t>heartbeat</a:t>
            </a:r>
            <a:r>
              <a:rPr lang="zh-CN" altLang="en-US" sz="2400" dirty="0">
                <a:latin typeface="微软雅黑" panose="020B0503020204020204" pitchFamily="34" charset="-122"/>
                <a:ea typeface="微软雅黑" panose="020B0503020204020204" pitchFamily="34" charset="-122"/>
              </a:rPr>
              <a:t>方式周期地与</a:t>
            </a:r>
            <a:r>
              <a:rPr lang="en-US" altLang="zh-CN" sz="2400" dirty="0" err="1" smtClean="0">
                <a:latin typeface="微软雅黑" panose="020B0503020204020204" pitchFamily="34" charset="-122"/>
                <a:ea typeface="微软雅黑" panose="020B0503020204020204" pitchFamily="34" charset="-122"/>
              </a:rPr>
              <a:t>BSPMaster</a:t>
            </a:r>
            <a:r>
              <a:rPr lang="zh-CN" altLang="en-US" sz="2400" dirty="0" smtClean="0">
                <a:latin typeface="微软雅黑" panose="020B0503020204020204" pitchFamily="34" charset="-122"/>
                <a:ea typeface="微软雅黑" panose="020B0503020204020204" pitchFamily="34" charset="-122"/>
              </a:rPr>
              <a:t>通信</a:t>
            </a:r>
            <a:r>
              <a:rPr lang="zh-CN" altLang="en-US" sz="2400" dirty="0">
                <a:latin typeface="微软雅黑" panose="020B0503020204020204" pitchFamily="34" charset="-122"/>
                <a:ea typeface="微软雅黑" panose="020B0503020204020204" pitchFamily="34" charset="-122"/>
              </a:rPr>
              <a:t>，向</a:t>
            </a:r>
            <a:r>
              <a:rPr lang="en-US" altLang="zh-CN" sz="2400" dirty="0">
                <a:latin typeface="微软雅黑" panose="020B0503020204020204" pitchFamily="34" charset="-122"/>
                <a:ea typeface="微软雅黑" panose="020B0503020204020204" pitchFamily="34" charset="-122"/>
              </a:rPr>
              <a:t>BSPMaster</a:t>
            </a:r>
            <a:r>
              <a:rPr lang="zh-CN" altLang="en-US" sz="2400" dirty="0">
                <a:latin typeface="微软雅黑" panose="020B0503020204020204" pitchFamily="34" charset="-122"/>
                <a:ea typeface="微软雅黑" panose="020B0503020204020204" pitchFamily="34" charset="-122"/>
              </a:rPr>
              <a:t>节点汇报其目前空闲的任务槽数目、任务运行状态以及接收新的任务指令等</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a:solidFill>
                  <a:srgbClr val="002060"/>
                </a:solidFill>
                <a:latin typeface="Calibri" pitchFamily="34" charset="0"/>
              </a:rPr>
              <a:t>2</a:t>
            </a:r>
            <a:r>
              <a:rPr lang="zh-CN" altLang="en-US" sz="3200" b="1" dirty="0" smtClean="0">
                <a:solidFill>
                  <a:srgbClr val="002060"/>
                </a:solidFill>
                <a:latin typeface="Calibri" pitchFamily="34" charset="0"/>
              </a:rPr>
              <a:t>、</a:t>
            </a:r>
            <a:r>
              <a:rPr lang="en-US" altLang="zh-CN" sz="3200" b="1" dirty="0" smtClean="0">
                <a:solidFill>
                  <a:srgbClr val="002060"/>
                </a:solidFill>
                <a:latin typeface="Calibri" pitchFamily="34" charset="0"/>
              </a:rPr>
              <a:t>GroomServer</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20910546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smtClean="0"/>
          </a:p>
        </p:txBody>
      </p:sp>
      <p:sp>
        <p:nvSpPr>
          <p:cNvPr id="3" name="文本框 2"/>
          <p:cNvSpPr txBox="1"/>
          <p:nvPr/>
        </p:nvSpPr>
        <p:spPr>
          <a:xfrm>
            <a:off x="228600" y="1143000"/>
            <a:ext cx="8610600" cy="2308324"/>
          </a:xfrm>
          <a:prstGeom prst="rect">
            <a:avLst/>
          </a:prstGeom>
          <a:noFill/>
        </p:spPr>
        <p:txBody>
          <a:bodyPr wrap="square" rtlCol="0">
            <a:spAutoFit/>
          </a:bodyPr>
          <a:lstStyle/>
          <a:p>
            <a:pPr marL="342900" indent="-342900">
              <a:lnSpc>
                <a:spcPct val="150000"/>
              </a:lnSpc>
              <a:spcBef>
                <a:spcPts val="1200"/>
              </a:spcBef>
              <a:buFont typeface="Arial" panose="020B0604020202020204" pitchFamily="34" charset="0"/>
              <a:buChar char="•"/>
            </a:pPr>
            <a:r>
              <a:rPr lang="en-US" altLang="zh-CN" sz="2400" dirty="0" smtClean="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节点上还有一个重要组件</a:t>
            </a:r>
            <a:r>
              <a:rPr lang="en-US" altLang="zh-CN" sz="2400" dirty="0" err="1">
                <a:solidFill>
                  <a:srgbClr val="FF0000"/>
                </a:solidFill>
                <a:latin typeface="微软雅黑" panose="020B0503020204020204" pitchFamily="34" charset="-122"/>
                <a:ea typeface="微软雅黑" panose="020B0503020204020204" pitchFamily="34" charset="-122"/>
              </a:rPr>
              <a:t>BSPPeer</a:t>
            </a:r>
            <a:r>
              <a:rPr lang="zh-CN" altLang="en-US" sz="2400" dirty="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分得的作业</a:t>
            </a:r>
            <a:r>
              <a:rPr lang="en-US" altLang="zh-CN" sz="2400" dirty="0">
                <a:latin typeface="微软雅黑" panose="020B0503020204020204" pitchFamily="34" charset="-122"/>
                <a:ea typeface="微软雅黑" panose="020B0503020204020204" pitchFamily="34" charset="-122"/>
              </a:rPr>
              <a:t>partition</a:t>
            </a:r>
            <a:r>
              <a:rPr lang="zh-CN" altLang="en-US" sz="2400" dirty="0">
                <a:latin typeface="微软雅黑" panose="020B0503020204020204" pitchFamily="34" charset="-122"/>
                <a:ea typeface="微软雅黑" panose="020B0503020204020204" pitchFamily="34" charset="-122"/>
              </a:rPr>
              <a:t>都进一步分解成基于图顶点（</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）的计算</a:t>
            </a:r>
            <a:r>
              <a:rPr lang="zh-CN" altLang="en-US" sz="2400" dirty="0" smtClean="0">
                <a:latin typeface="微软雅黑" panose="020B0503020204020204" pitchFamily="34" charset="-122"/>
                <a:ea typeface="微软雅黑" panose="020B0503020204020204" pitchFamily="34" charset="-122"/>
              </a:rPr>
              <a:t>任务，</a:t>
            </a:r>
            <a:r>
              <a:rPr lang="zh-CN" altLang="en-US" sz="2400" dirty="0">
                <a:latin typeface="微软雅黑" panose="020B0503020204020204" pitchFamily="34" charset="-122"/>
                <a:ea typeface="微软雅黑" panose="020B0503020204020204" pitchFamily="34" charset="-122"/>
              </a:rPr>
              <a:t>每一个计算任务都有一个对应的</a:t>
            </a:r>
            <a:r>
              <a:rPr lang="en-US" altLang="zh-CN" sz="2400" dirty="0" err="1">
                <a:solidFill>
                  <a:srgbClr val="FF0000"/>
                </a:solidFill>
                <a:latin typeface="微软雅黑" panose="020B0503020204020204" pitchFamily="34" charset="-122"/>
                <a:ea typeface="微软雅黑" panose="020B0503020204020204" pitchFamily="34" charset="-122"/>
              </a:rPr>
              <a:t>BSPPeer</a:t>
            </a:r>
            <a:r>
              <a:rPr lang="zh-CN" altLang="en-US" sz="2400" dirty="0">
                <a:solidFill>
                  <a:srgbClr val="FF0000"/>
                </a:solidFill>
                <a:latin typeface="微软雅黑" panose="020B0503020204020204" pitchFamily="34" charset="-122"/>
                <a:ea typeface="微软雅黑" panose="020B0503020204020204" pitchFamily="34" charset="-122"/>
              </a:rPr>
              <a:t>来提供顶点间的通信和同步功能</a:t>
            </a:r>
            <a:r>
              <a:rPr lang="zh-CN" altLang="en-US" sz="2400" dirty="0">
                <a:latin typeface="微软雅黑" panose="020B0503020204020204" pitchFamily="34" charset="-122"/>
                <a:ea typeface="微软雅黑" panose="020B0503020204020204" pitchFamily="34" charset="-122"/>
              </a:rPr>
              <a:t>。</a:t>
            </a: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a:solidFill>
                  <a:srgbClr val="002060"/>
                </a:solidFill>
                <a:latin typeface="Calibri" pitchFamily="34" charset="0"/>
              </a:rPr>
              <a:t>2</a:t>
            </a:r>
            <a:r>
              <a:rPr lang="zh-CN" altLang="en-US" sz="3200" b="1" dirty="0" smtClean="0">
                <a:solidFill>
                  <a:srgbClr val="002060"/>
                </a:solidFill>
                <a:latin typeface="Calibri" pitchFamily="34" charset="0"/>
              </a:rPr>
              <a:t>、</a:t>
            </a:r>
            <a:r>
              <a:rPr lang="en-US" altLang="zh-CN" sz="3200" b="1" dirty="0" smtClean="0">
                <a:solidFill>
                  <a:srgbClr val="002060"/>
                </a:solidFill>
                <a:latin typeface="Calibri" pitchFamily="34" charset="0"/>
              </a:rPr>
              <a:t>GroomServer</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4294467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smtClean="0"/>
          </a:p>
        </p:txBody>
      </p:sp>
      <p:sp>
        <p:nvSpPr>
          <p:cNvPr id="3" name="文本框 2"/>
          <p:cNvSpPr txBox="1"/>
          <p:nvPr/>
        </p:nvSpPr>
        <p:spPr>
          <a:xfrm>
            <a:off x="257827" y="1140984"/>
            <a:ext cx="8610600" cy="4939814"/>
          </a:xfrm>
          <a:prstGeom prst="rect">
            <a:avLst/>
          </a:prstGeom>
          <a:noFill/>
        </p:spPr>
        <p:txBody>
          <a:bodyPr wrap="square" rtlCol="0">
            <a:spAutoFit/>
          </a:bodyPr>
          <a:lstStyle/>
          <a:p>
            <a:pPr>
              <a:lnSpc>
                <a:spcPts val="4200"/>
              </a:lnSpc>
              <a:spcBef>
                <a:spcPts val="1200"/>
              </a:spcBef>
            </a:pPr>
            <a:r>
              <a:rPr lang="en-US" altLang="zh-CN" sz="20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Zookeeper</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ZK</a:t>
            </a:r>
            <a:r>
              <a:rPr lang="zh-CN" altLang="en-US" sz="2800" dirty="0">
                <a:latin typeface="微软雅黑" panose="020B0503020204020204" pitchFamily="34" charset="-122"/>
                <a:ea typeface="微软雅黑" panose="020B0503020204020204" pitchFamily="34" charset="-122"/>
              </a:rPr>
              <a:t>）用来</a:t>
            </a:r>
            <a:r>
              <a:rPr lang="zh-CN" altLang="en-US" sz="2800" dirty="0">
                <a:solidFill>
                  <a:srgbClr val="FF0000"/>
                </a:solidFill>
                <a:latin typeface="微软雅黑" panose="020B0503020204020204" pitchFamily="34" charset="-122"/>
                <a:ea typeface="微软雅黑" panose="020B0503020204020204" pitchFamily="34" charset="-122"/>
              </a:rPr>
              <a:t>管理</a:t>
            </a:r>
            <a:r>
              <a:rPr lang="en-US" altLang="zh-CN" sz="2800" dirty="0" err="1">
                <a:solidFill>
                  <a:srgbClr val="FF0000"/>
                </a:solidFill>
                <a:latin typeface="微软雅黑" panose="020B0503020204020204" pitchFamily="34" charset="-122"/>
                <a:ea typeface="微软雅黑" panose="020B0503020204020204" pitchFamily="34" charset="-122"/>
              </a:rPr>
              <a:t>BSPPeer</a:t>
            </a:r>
            <a:r>
              <a:rPr lang="zh-CN" altLang="en-US" sz="2800" dirty="0">
                <a:solidFill>
                  <a:srgbClr val="FF0000"/>
                </a:solidFill>
                <a:latin typeface="微软雅黑" panose="020B0503020204020204" pitchFamily="34" charset="-122"/>
                <a:ea typeface="微软雅黑" panose="020B0503020204020204" pitchFamily="34" charset="-122"/>
              </a:rPr>
              <a:t>的同步</a:t>
            </a:r>
            <a:r>
              <a:rPr lang="zh-CN" altLang="en-US" sz="2800" dirty="0">
                <a:latin typeface="微软雅黑" panose="020B0503020204020204" pitchFamily="34" charset="-122"/>
                <a:ea typeface="微软雅黑" panose="020B0503020204020204" pitchFamily="34" charset="-122"/>
              </a:rPr>
              <a:t>，实现超步的</a:t>
            </a:r>
            <a:r>
              <a:rPr lang="en-US" altLang="zh-CN" sz="2800" dirty="0">
                <a:latin typeface="微软雅黑" panose="020B0503020204020204" pitchFamily="34" charset="-122"/>
                <a:ea typeface="微软雅黑" panose="020B0503020204020204" pitchFamily="34" charset="-122"/>
              </a:rPr>
              <a:t>Barrier </a:t>
            </a:r>
            <a:r>
              <a:rPr lang="en-US" altLang="zh-CN" sz="2800" dirty="0" err="1">
                <a:latin typeface="微软雅黑" panose="020B0503020204020204" pitchFamily="34" charset="-122"/>
                <a:ea typeface="微软雅黑" panose="020B0503020204020204" pitchFamily="34" charset="-122"/>
              </a:rPr>
              <a:t>Synchronisation</a:t>
            </a:r>
            <a:r>
              <a:rPr lang="zh-CN" altLang="en-US" sz="2800" dirty="0">
                <a:latin typeface="微软雅黑" panose="020B0503020204020204" pitchFamily="34" charset="-122"/>
                <a:ea typeface="微软雅黑" panose="020B0503020204020204" pitchFamily="34" charset="-122"/>
              </a:rPr>
              <a:t>机制。在</a:t>
            </a:r>
            <a:r>
              <a:rPr lang="en-US" altLang="zh-CN" sz="2800" dirty="0">
                <a:latin typeface="微软雅黑" panose="020B0503020204020204" pitchFamily="34" charset="-122"/>
                <a:ea typeface="微软雅黑" panose="020B0503020204020204" pitchFamily="34" charset="-122"/>
              </a:rPr>
              <a:t>ZK</a:t>
            </a:r>
            <a:r>
              <a:rPr lang="zh-CN" altLang="en-US" sz="2800" dirty="0">
                <a:latin typeface="微软雅黑" panose="020B0503020204020204" pitchFamily="34" charset="-122"/>
                <a:ea typeface="微软雅黑" panose="020B0503020204020204" pitchFamily="34" charset="-122"/>
              </a:rPr>
              <a:t>实现机制中，</a:t>
            </a:r>
            <a:r>
              <a:rPr lang="en-US" altLang="zh-CN" sz="2800" dirty="0" err="1">
                <a:latin typeface="微软雅黑" panose="020B0503020204020204" pitchFamily="34" charset="-122"/>
                <a:ea typeface="微软雅黑" panose="020B0503020204020204" pitchFamily="34" charset="-122"/>
              </a:rPr>
              <a:t>BSPPeer</a:t>
            </a:r>
            <a:r>
              <a:rPr lang="zh-CN" altLang="en-US" sz="2800" dirty="0">
                <a:latin typeface="微软雅黑" panose="020B0503020204020204" pitchFamily="34" charset="-122"/>
                <a:ea typeface="微软雅黑" panose="020B0503020204020204" pitchFamily="34" charset="-122"/>
              </a:rPr>
              <a:t>主要有进入</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和离开</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两种操作，所有进入</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的</a:t>
            </a:r>
            <a:r>
              <a:rPr lang="en-US" altLang="zh-CN" sz="2800" dirty="0" err="1">
                <a:latin typeface="微软雅黑" panose="020B0503020204020204" pitchFamily="34" charset="-122"/>
                <a:ea typeface="微软雅黑" panose="020B0503020204020204" pitchFamily="34" charset="-122"/>
              </a:rPr>
              <a:t>BSPPeer</a:t>
            </a:r>
            <a:r>
              <a:rPr lang="zh-CN" altLang="en-US" sz="2800" dirty="0">
                <a:latin typeface="微软雅黑" panose="020B0503020204020204" pitchFamily="34" charset="-122"/>
                <a:ea typeface="微软雅黑" panose="020B0503020204020204" pitchFamily="34" charset="-122"/>
              </a:rPr>
              <a:t>会在</a:t>
            </a:r>
            <a:r>
              <a:rPr lang="en-US" altLang="zh-CN" sz="2800" dirty="0">
                <a:latin typeface="微软雅黑" panose="020B0503020204020204" pitchFamily="34" charset="-122"/>
                <a:ea typeface="微软雅黑" panose="020B0503020204020204" pitchFamily="34" charset="-122"/>
              </a:rPr>
              <a:t>ZK</a:t>
            </a:r>
            <a:r>
              <a:rPr lang="zh-CN" altLang="en-US" sz="2800" dirty="0">
                <a:latin typeface="微软雅黑" panose="020B0503020204020204" pitchFamily="34" charset="-122"/>
                <a:ea typeface="微软雅黑" panose="020B0503020204020204" pitchFamily="34" charset="-122"/>
              </a:rPr>
              <a:t>提供的文件结构中创建一个临时节点（</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bsp</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JobID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SuperstepNO</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TaskID</a:t>
            </a:r>
            <a:r>
              <a:rPr lang="zh-CN" altLang="en-US" sz="2800" dirty="0">
                <a:latin typeface="微软雅黑" panose="020B0503020204020204" pitchFamily="34" charset="-122"/>
                <a:ea typeface="微软雅黑" panose="020B0503020204020204" pitchFamily="34" charset="-122"/>
              </a:rPr>
              <a:t>），最后一个进入</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的</a:t>
            </a:r>
            <a:r>
              <a:rPr lang="en-US" altLang="zh-CN" sz="2800" dirty="0" err="1">
                <a:latin typeface="微软雅黑" panose="020B0503020204020204" pitchFamily="34" charset="-122"/>
                <a:ea typeface="微软雅黑" panose="020B0503020204020204" pitchFamily="34" charset="-122"/>
              </a:rPr>
              <a:t>BSPPeer</a:t>
            </a:r>
            <a:r>
              <a:rPr lang="zh-CN" altLang="en-US" sz="2800" dirty="0">
                <a:latin typeface="微软雅黑" panose="020B0503020204020204" pitchFamily="34" charset="-122"/>
                <a:ea typeface="微软雅黑" panose="020B0503020204020204" pitchFamily="34" charset="-122"/>
              </a:rPr>
              <a:t>同时还会创建一个</a:t>
            </a:r>
            <a:r>
              <a:rPr lang="en-US" altLang="zh-CN" sz="2800" dirty="0">
                <a:latin typeface="微软雅黑" panose="020B0503020204020204" pitchFamily="34" charset="-122"/>
                <a:ea typeface="微软雅黑" panose="020B0503020204020204" pitchFamily="34" charset="-122"/>
              </a:rPr>
              <a:t>ready node (</a:t>
            </a:r>
            <a:r>
              <a:rPr lang="en-US" altLang="zh-CN" dirty="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bsp</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JobID</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SuperstepNO</a:t>
            </a:r>
            <a:r>
              <a:rPr lang="en-US" altLang="zh-CN" dirty="0">
                <a:latin typeface="微软雅黑" panose="020B0503020204020204" pitchFamily="34" charset="-122"/>
                <a:ea typeface="微软雅黑" panose="020B0503020204020204" pitchFamily="34" charset="-122"/>
              </a:rPr>
              <a:t>./ready</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，然后</a:t>
            </a:r>
            <a:r>
              <a:rPr lang="en-US" altLang="zh-CN" sz="2800" dirty="0" err="1">
                <a:latin typeface="微软雅黑" panose="020B0503020204020204" pitchFamily="34" charset="-122"/>
                <a:ea typeface="微软雅黑" panose="020B0503020204020204" pitchFamily="34" charset="-122"/>
              </a:rPr>
              <a:t>BSPPeer</a:t>
            </a:r>
            <a:r>
              <a:rPr lang="zh-CN" altLang="en-US" sz="2800" dirty="0">
                <a:latin typeface="微软雅黑" panose="020B0503020204020204" pitchFamily="34" charset="-122"/>
                <a:ea typeface="微软雅黑" panose="020B0503020204020204" pitchFamily="34" charset="-122"/>
              </a:rPr>
              <a:t>进入阻塞状态等待，直到</a:t>
            </a:r>
            <a:r>
              <a:rPr lang="en-US" altLang="zh-CN" sz="2800" dirty="0">
                <a:latin typeface="微软雅黑" panose="020B0503020204020204" pitchFamily="34" charset="-122"/>
                <a:ea typeface="微软雅黑" panose="020B0503020204020204" pitchFamily="34" charset="-122"/>
              </a:rPr>
              <a:t>ZK</a:t>
            </a:r>
            <a:r>
              <a:rPr lang="zh-CN" altLang="en-US" sz="2800" dirty="0">
                <a:latin typeface="微软雅黑" panose="020B0503020204020204" pitchFamily="34" charset="-122"/>
                <a:ea typeface="微软雅黑" panose="020B0503020204020204" pitchFamily="34" charset="-122"/>
              </a:rPr>
              <a:t>上所有的</a:t>
            </a:r>
            <a:r>
              <a:rPr lang="en-US" altLang="zh-CN" sz="2800" dirty="0">
                <a:latin typeface="微软雅黑" panose="020B0503020204020204" pitchFamily="34" charset="-122"/>
                <a:ea typeface="微软雅黑" panose="020B0503020204020204" pitchFamily="34" charset="-122"/>
              </a:rPr>
              <a:t>node</a:t>
            </a:r>
            <a:r>
              <a:rPr lang="zh-CN" altLang="en-US" sz="2800" dirty="0">
                <a:latin typeface="微软雅黑" panose="020B0503020204020204" pitchFamily="34" charset="-122"/>
                <a:ea typeface="微软雅黑" panose="020B0503020204020204" pitchFamily="34" charset="-122"/>
              </a:rPr>
              <a:t>都删除后才退出</a:t>
            </a:r>
            <a:r>
              <a:rPr lang="en-US" altLang="zh-CN" sz="2800" dirty="0">
                <a:latin typeface="微软雅黑" panose="020B0503020204020204" pitchFamily="34" charset="-122"/>
                <a:ea typeface="微软雅黑" panose="020B0503020204020204" pitchFamily="34" charset="-122"/>
              </a:rPr>
              <a:t>Barrier</a:t>
            </a:r>
            <a:r>
              <a:rPr lang="zh-CN" altLang="en-US" sz="28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3</a:t>
            </a:r>
            <a:r>
              <a:rPr lang="zh-CN" altLang="en-US" sz="3200" b="1" dirty="0" smtClean="0">
                <a:solidFill>
                  <a:srgbClr val="002060"/>
                </a:solidFill>
                <a:latin typeface="Calibri" pitchFamily="34" charset="0"/>
              </a:rPr>
              <a:t>、</a:t>
            </a:r>
            <a:r>
              <a:rPr lang="en-US" altLang="zh-CN" sz="3200" b="1" dirty="0">
                <a:solidFill>
                  <a:srgbClr val="002060"/>
                </a:solidFill>
                <a:latin typeface="Calibri" pitchFamily="34" charset="0"/>
              </a:rPr>
              <a:t>Zookeeper</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0179392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smtClean="0"/>
          </a:p>
        </p:txBody>
      </p:sp>
      <p:sp>
        <p:nvSpPr>
          <p:cNvPr id="3" name="文本框 2"/>
          <p:cNvSpPr txBox="1"/>
          <p:nvPr/>
        </p:nvSpPr>
        <p:spPr>
          <a:xfrm>
            <a:off x="228600" y="928757"/>
            <a:ext cx="8751685" cy="1754326"/>
          </a:xfrm>
          <a:prstGeom prst="rect">
            <a:avLst/>
          </a:prstGeom>
          <a:noFill/>
        </p:spPr>
        <p:txBody>
          <a:bodyPr wrap="square" rtlCol="0">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一</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Hama</a:t>
            </a:r>
            <a:r>
              <a:rPr lang="zh-CN" altLang="en-US" sz="2400" dirty="0">
                <a:latin typeface="微软雅黑" panose="020B0503020204020204" pitchFamily="34" charset="-122"/>
                <a:ea typeface="微软雅黑" panose="020B0503020204020204" pitchFamily="34" charset="-122"/>
              </a:rPr>
              <a:t>作业（</a:t>
            </a:r>
            <a:r>
              <a:rPr lang="en-US" altLang="zh-CN" sz="2400" dirty="0">
                <a:latin typeface="微软雅黑" panose="020B0503020204020204" pitchFamily="34" charset="-122"/>
                <a:ea typeface="微软雅黑" panose="020B0503020204020204" pitchFamily="34" charset="-122"/>
              </a:rPr>
              <a:t>Job</a:t>
            </a:r>
            <a:r>
              <a:rPr lang="zh-CN" altLang="en-US" sz="2400" dirty="0">
                <a:latin typeface="微软雅黑" panose="020B0503020204020204" pitchFamily="34" charset="-122"/>
                <a:ea typeface="微软雅黑" panose="020B0503020204020204" pitchFamily="34" charset="-122"/>
              </a:rPr>
              <a:t>）的流程首先分为三部分：</a:t>
            </a:r>
            <a:r>
              <a:rPr lang="en-US" altLang="zh-CN" sz="2400" dirty="0" err="1">
                <a:latin typeface="微软雅黑" panose="020B0503020204020204" pitchFamily="34" charset="-122"/>
                <a:ea typeface="微软雅黑" panose="020B0503020204020204" pitchFamily="34" charset="-122"/>
              </a:rPr>
              <a:t>JobClient</a:t>
            </a:r>
            <a:r>
              <a:rPr lang="zh-CN" altLang="en-US" sz="2400" dirty="0">
                <a:latin typeface="微软雅黑" panose="020B0503020204020204" pitchFamily="34" charset="-122"/>
                <a:ea typeface="微软雅黑" panose="020B0503020204020204" pitchFamily="34" charset="-122"/>
              </a:rPr>
              <a:t>的作业提交、</a:t>
            </a:r>
            <a:r>
              <a:rPr lang="en-US" altLang="zh-CN" sz="2400" dirty="0">
                <a:latin typeface="微软雅黑" panose="020B0503020204020204" pitchFamily="34" charset="-122"/>
                <a:ea typeface="微软雅黑" panose="020B0503020204020204" pitchFamily="34" charset="-122"/>
              </a:rPr>
              <a:t>BSPMaster</a:t>
            </a:r>
            <a:r>
              <a:rPr lang="zh-CN" altLang="en-US" sz="2400" dirty="0">
                <a:latin typeface="微软雅黑" panose="020B0503020204020204" pitchFamily="34" charset="-122"/>
                <a:ea typeface="微软雅黑" panose="020B0503020204020204" pitchFamily="34" charset="-122"/>
              </a:rPr>
              <a:t>的初始化与作业分发、以及</a:t>
            </a:r>
            <a:r>
              <a:rPr lang="en-US" altLang="zh-CN" sz="2400" dirty="0">
                <a:latin typeface="微软雅黑" panose="020B0503020204020204" pitchFamily="34" charset="-122"/>
                <a:ea typeface="微软雅黑" panose="020B0503020204020204" pitchFamily="34" charset="-122"/>
              </a:rPr>
              <a:t>GroomServer</a:t>
            </a:r>
            <a:r>
              <a:rPr lang="zh-CN" altLang="en-US" sz="2400" dirty="0">
                <a:latin typeface="微软雅黑" panose="020B0503020204020204" pitchFamily="34" charset="-122"/>
                <a:ea typeface="微软雅黑" panose="020B0503020204020204" pitchFamily="34" charset="-122"/>
              </a:rPr>
              <a:t>的计算任务</a:t>
            </a:r>
            <a:r>
              <a:rPr lang="zh-CN" altLang="en-US" sz="2400" dirty="0" smtClean="0">
                <a:latin typeface="微软雅黑" panose="020B0503020204020204" pitchFamily="34" charset="-122"/>
                <a:ea typeface="微软雅黑" panose="020B0503020204020204" pitchFamily="34" charset="-122"/>
              </a:rPr>
              <a:t>执行。</a:t>
            </a:r>
            <a:endParaRPr lang="zh-CN" altLang="en-US" sz="2400" dirty="0">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Hama</a:t>
            </a:r>
            <a:r>
              <a:rPr lang="zh-CN" altLang="en-US" sz="3200" b="1" dirty="0">
                <a:solidFill>
                  <a:srgbClr val="002060"/>
                </a:solidFill>
                <a:latin typeface="Calibri" pitchFamily="34" charset="0"/>
              </a:rPr>
              <a:t>计算</a:t>
            </a:r>
            <a:r>
              <a:rPr lang="zh-CN" altLang="en-US" sz="3200" b="1" dirty="0" smtClean="0">
                <a:solidFill>
                  <a:srgbClr val="002060"/>
                </a:solidFill>
                <a:latin typeface="Calibri" pitchFamily="34" charset="0"/>
              </a:rPr>
              <a:t>流程</a:t>
            </a:r>
            <a:endParaRPr lang="zh-CN" altLang="en-US" sz="3200" b="1" dirty="0">
              <a:solidFill>
                <a:srgbClr val="002060"/>
              </a:solidFill>
              <a:latin typeface="Calibri" pitchFamily="34"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86" y="2525725"/>
            <a:ext cx="7343566" cy="4162238"/>
          </a:xfrm>
          <a:prstGeom prst="rect">
            <a:avLst/>
          </a:prstGeom>
        </p:spPr>
      </p:pic>
    </p:spTree>
    <p:extLst>
      <p:ext uri="{BB962C8B-B14F-4D97-AF65-F5344CB8AC3E}">
        <p14:creationId xmlns:p14="http://schemas.microsoft.com/office/powerpoint/2010/main" val="3610099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smtClean="0"/>
          </a:p>
        </p:txBody>
      </p:sp>
      <p:sp>
        <p:nvSpPr>
          <p:cNvPr id="2055" name="TextBox 11"/>
          <p:cNvSpPr txBox="1">
            <a:spLocks noChangeArrowheads="1"/>
          </p:cNvSpPr>
          <p:nvPr/>
        </p:nvSpPr>
        <p:spPr bwMode="auto">
          <a:xfrm>
            <a:off x="3276600" y="76200"/>
            <a:ext cx="5562600" cy="892552"/>
          </a:xfrm>
          <a:prstGeom prst="rect">
            <a:avLst/>
          </a:prstGeom>
          <a:noFill/>
          <a:ln w="9525">
            <a:noFill/>
            <a:miter lim="800000"/>
            <a:headEnd/>
            <a:tailEnd/>
          </a:ln>
        </p:spPr>
        <p:txBody>
          <a:bodyPr>
            <a:spAutoFit/>
          </a:bodyPr>
          <a:lstStyle/>
          <a:p>
            <a:r>
              <a:rPr lang="zh-CN" altLang="en-US" sz="2400" b="1" dirty="0" smtClean="0">
                <a:solidFill>
                  <a:srgbClr val="002060"/>
                </a:solidFill>
                <a:latin typeface="Calibri" pitchFamily="34" charset="0"/>
              </a:rPr>
              <a:t>大数据计算技术 </a:t>
            </a:r>
            <a:endParaRPr lang="en-US" altLang="zh-CN" sz="2400" b="1" dirty="0" smtClean="0">
              <a:solidFill>
                <a:srgbClr val="002060"/>
              </a:solidFill>
              <a:latin typeface="Calibri" pitchFamily="34" charset="0"/>
            </a:endParaRPr>
          </a:p>
          <a:p>
            <a:r>
              <a:rPr lang="en-US" altLang="zh-CN" sz="2800" b="1" dirty="0" smtClean="0">
                <a:solidFill>
                  <a:srgbClr val="002060"/>
                </a:solidFill>
                <a:latin typeface="Calibri" pitchFamily="34" charset="0"/>
              </a:rPr>
              <a:t>Big Data Computing Technology</a:t>
            </a:r>
            <a:endParaRPr lang="zh-CN" altLang="en-US" sz="2800" b="1" dirty="0">
              <a:solidFill>
                <a:srgbClr val="002060"/>
              </a:solidFill>
              <a:latin typeface="Calibri" pitchFamily="34" charset="0"/>
            </a:endParaRPr>
          </a:p>
        </p:txBody>
      </p:sp>
      <p:sp>
        <p:nvSpPr>
          <p:cNvPr id="2056" name="TextBox 12"/>
          <p:cNvSpPr txBox="1">
            <a:spLocks noChangeArrowheads="1"/>
          </p:cNvSpPr>
          <p:nvPr/>
        </p:nvSpPr>
        <p:spPr bwMode="auto">
          <a:xfrm>
            <a:off x="685800" y="1219200"/>
            <a:ext cx="7924800" cy="646331"/>
          </a:xfrm>
          <a:prstGeom prst="rect">
            <a:avLst/>
          </a:prstGeom>
          <a:noFill/>
          <a:ln w="9525">
            <a:noFill/>
            <a:miter lim="800000"/>
            <a:headEnd/>
            <a:tailEnd/>
          </a:ln>
        </p:spPr>
        <p:txBody>
          <a:bodyPr>
            <a:spAutoFit/>
          </a:bodyPr>
          <a:lstStyle/>
          <a:p>
            <a:r>
              <a:rPr lang="zh-CN" altLang="en-US" sz="3600" b="1" dirty="0" smtClean="0">
                <a:solidFill>
                  <a:srgbClr val="0823A8"/>
                </a:solidFill>
                <a:latin typeface="Calibri" pitchFamily="34" charset="0"/>
              </a:rPr>
              <a:t>网络图计算</a:t>
            </a:r>
            <a:endParaRPr lang="zh-CN" altLang="en-US" sz="3600" b="1" dirty="0">
              <a:solidFill>
                <a:srgbClr val="0823A8"/>
              </a:solidFill>
              <a:latin typeface="Calibri" pitchFamily="34" charset="0"/>
            </a:endParaRPr>
          </a:p>
        </p:txBody>
      </p:sp>
      <p:sp>
        <p:nvSpPr>
          <p:cNvPr id="8" name="矩形 7"/>
          <p:cNvSpPr/>
          <p:nvPr/>
        </p:nvSpPr>
        <p:spPr>
          <a:xfrm>
            <a:off x="762000" y="1905000"/>
            <a:ext cx="8001000" cy="2308324"/>
          </a:xfrm>
          <a:prstGeom prst="rect">
            <a:avLst/>
          </a:prstGeom>
        </p:spPr>
        <p:txBody>
          <a:bodyPr wrap="square">
            <a:spAutoFit/>
          </a:bodyPr>
          <a:lstStyle/>
          <a:p>
            <a:r>
              <a:rPr lang="zh-CN" altLang="en-US" sz="2400" dirty="0" smtClean="0"/>
              <a:t> 已</a:t>
            </a:r>
            <a:r>
              <a:rPr lang="zh-CN" altLang="en-US" sz="2400" dirty="0"/>
              <a:t>有的图计算框架和图算法库不能很好地满足大规模图的计算需求，</a:t>
            </a:r>
            <a:r>
              <a:rPr lang="en-US" altLang="zh-CN" sz="2400" dirty="0"/>
              <a:t>MapReduce</a:t>
            </a:r>
            <a:r>
              <a:rPr lang="zh-CN" altLang="en-US" sz="2400" dirty="0"/>
              <a:t>的出现一度被寄予厚望，但是</a:t>
            </a:r>
            <a:r>
              <a:rPr lang="en-US" altLang="zh-CN" sz="2400" dirty="0"/>
              <a:t>MapReduce</a:t>
            </a:r>
            <a:r>
              <a:rPr lang="zh-CN" altLang="en-US" sz="2400" dirty="0"/>
              <a:t>作为</a:t>
            </a:r>
            <a:r>
              <a:rPr lang="zh-CN" altLang="en-US" sz="2400" dirty="0">
                <a:solidFill>
                  <a:srgbClr val="FF0000"/>
                </a:solidFill>
              </a:rPr>
              <a:t>单输入、两阶段、粗粒度数据并行</a:t>
            </a:r>
            <a:r>
              <a:rPr lang="zh-CN" altLang="en-US" sz="2400" dirty="0"/>
              <a:t>的分布式计算框架，在表达</a:t>
            </a:r>
            <a:r>
              <a:rPr lang="zh-CN" altLang="en-US" sz="2400" dirty="0">
                <a:solidFill>
                  <a:srgbClr val="FF0000"/>
                </a:solidFill>
              </a:rPr>
              <a:t>多迭代、稀疏结构和细粒度</a:t>
            </a:r>
            <a:r>
              <a:rPr lang="zh-CN" altLang="en-US" sz="2400" dirty="0"/>
              <a:t>数据时，往往显得力不从心，不适合用来解决大规模图计算问题。因此，新的图计算框架应运而生。</a:t>
            </a:r>
            <a:endParaRPr lang="zh-CN" altLang="en-US" sz="2400" dirty="0" smtClean="0"/>
          </a:p>
        </p:txBody>
      </p:sp>
    </p:spTree>
    <p:extLst>
      <p:ext uri="{BB962C8B-B14F-4D97-AF65-F5344CB8AC3E}">
        <p14:creationId xmlns:p14="http://schemas.microsoft.com/office/powerpoint/2010/main" val="2866601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smtClean="0"/>
          </a:p>
        </p:txBody>
      </p:sp>
      <p:sp>
        <p:nvSpPr>
          <p:cNvPr id="3" name="文本框 2"/>
          <p:cNvSpPr txBox="1"/>
          <p:nvPr/>
        </p:nvSpPr>
        <p:spPr>
          <a:xfrm>
            <a:off x="35025" y="1228788"/>
            <a:ext cx="2563632" cy="3785652"/>
          </a:xfrm>
          <a:prstGeom prst="rect">
            <a:avLst/>
          </a:prstGeom>
          <a:noFill/>
        </p:spPr>
        <p:txBody>
          <a:bodyPr wrap="square" rtlCol="0">
            <a:spAutoFit/>
          </a:bodyPr>
          <a:lstStyle/>
          <a:p>
            <a:r>
              <a:rPr lang="zh-CN" altLang="en-US" sz="2000" dirty="0" smtClean="0"/>
              <a:t>      </a:t>
            </a:r>
            <a:r>
              <a:rPr lang="zh-CN" altLang="en-US" sz="2400" dirty="0" smtClean="0"/>
              <a:t>右图详细</a:t>
            </a:r>
            <a:r>
              <a:rPr lang="zh-CN" altLang="en-US" sz="2400" dirty="0"/>
              <a:t>描述了</a:t>
            </a:r>
            <a:r>
              <a:rPr lang="en-US" altLang="zh-CN" sz="2400" dirty="0"/>
              <a:t>Hama</a:t>
            </a:r>
            <a:r>
              <a:rPr lang="zh-CN" altLang="en-US" sz="2400" dirty="0"/>
              <a:t>作业的生命周期，它</a:t>
            </a:r>
            <a:r>
              <a:rPr lang="zh-CN" altLang="en-US" sz="2400" dirty="0" smtClean="0"/>
              <a:t>包含如下阶段：</a:t>
            </a:r>
            <a:endParaRPr lang="en-US" altLang="zh-CN" sz="2400" dirty="0" smtClean="0"/>
          </a:p>
          <a:p>
            <a:r>
              <a:rPr lang="zh-CN" altLang="en-US" sz="2400" dirty="0" smtClean="0"/>
              <a:t>作业</a:t>
            </a:r>
            <a:r>
              <a:rPr lang="zh-CN" altLang="en-US" sz="2400" dirty="0"/>
              <a:t>的提交</a:t>
            </a:r>
            <a:r>
              <a:rPr lang="zh-CN" altLang="en-US" sz="2400" dirty="0" smtClean="0"/>
              <a:t>→</a:t>
            </a:r>
            <a:endParaRPr lang="en-US" altLang="zh-CN" sz="2400" dirty="0" smtClean="0"/>
          </a:p>
          <a:p>
            <a:r>
              <a:rPr lang="zh-CN" altLang="en-US" sz="2400" dirty="0" smtClean="0"/>
              <a:t>作业</a:t>
            </a:r>
            <a:r>
              <a:rPr lang="zh-CN" altLang="en-US" sz="2400" dirty="0"/>
              <a:t>初始化</a:t>
            </a:r>
            <a:r>
              <a:rPr lang="zh-CN" altLang="en-US" sz="2400" dirty="0" smtClean="0"/>
              <a:t>→</a:t>
            </a:r>
            <a:endParaRPr lang="en-US" altLang="zh-CN" sz="2400" dirty="0" smtClean="0"/>
          </a:p>
          <a:p>
            <a:r>
              <a:rPr lang="zh-CN" altLang="en-US" sz="2400" dirty="0" smtClean="0"/>
              <a:t>任务</a:t>
            </a:r>
            <a:r>
              <a:rPr lang="zh-CN" altLang="en-US" sz="2400" dirty="0"/>
              <a:t>分派</a:t>
            </a:r>
            <a:r>
              <a:rPr lang="zh-CN" altLang="en-US" sz="2400" dirty="0" smtClean="0"/>
              <a:t>→</a:t>
            </a:r>
            <a:endParaRPr lang="en-US" altLang="zh-CN" sz="2400" dirty="0" smtClean="0"/>
          </a:p>
          <a:p>
            <a:r>
              <a:rPr lang="zh-CN" altLang="en-US" sz="2400" dirty="0" smtClean="0"/>
              <a:t>任务</a:t>
            </a:r>
            <a:r>
              <a:rPr lang="zh-CN" altLang="en-US" sz="2400" dirty="0"/>
              <a:t>执行</a:t>
            </a:r>
            <a:r>
              <a:rPr lang="zh-CN" altLang="en-US" sz="2400" dirty="0" smtClean="0"/>
              <a:t>→</a:t>
            </a:r>
            <a:endParaRPr lang="en-US" altLang="zh-CN" sz="2400" dirty="0" smtClean="0"/>
          </a:p>
          <a:p>
            <a:r>
              <a:rPr lang="zh-CN" altLang="en-US" sz="2400" dirty="0" smtClean="0"/>
              <a:t>状态</a:t>
            </a:r>
            <a:r>
              <a:rPr lang="zh-CN" altLang="en-US" sz="2400" dirty="0"/>
              <a:t>更新</a:t>
            </a:r>
            <a:r>
              <a:rPr lang="zh-CN" altLang="en-US" sz="2400" dirty="0" smtClean="0"/>
              <a:t>→</a:t>
            </a:r>
            <a:endParaRPr lang="en-US" altLang="zh-CN" sz="2400" dirty="0" smtClean="0"/>
          </a:p>
          <a:p>
            <a:r>
              <a:rPr lang="zh-CN" altLang="en-US" sz="2400" dirty="0" smtClean="0"/>
              <a:t>作业完成</a:t>
            </a:r>
            <a:endParaRPr lang="en-US" altLang="zh-CN" sz="2400" dirty="0"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2586131" y="1214432"/>
            <a:ext cx="6500820" cy="4271967"/>
          </a:xfrm>
          <a:prstGeom prst="rect">
            <a:avLst/>
          </a:prstGeom>
        </p:spPr>
      </p:pic>
    </p:spTree>
    <p:extLst>
      <p:ext uri="{BB962C8B-B14F-4D97-AF65-F5344CB8AC3E}">
        <p14:creationId xmlns:p14="http://schemas.microsoft.com/office/powerpoint/2010/main" val="419031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188638" y="3429000"/>
            <a:ext cx="8610600" cy="1422762"/>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sz="2000" kern="1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kern="100" dirty="0" smtClean="0">
                <a:latin typeface="Times New Roman" panose="02020603050405020304" pitchFamily="18" charset="0"/>
                <a:ea typeface="微软雅黑" panose="020B0503020204020204" pitchFamily="34" charset="-122"/>
                <a:cs typeface="Times New Roman" panose="02020603050405020304" pitchFamily="18" charset="0"/>
              </a:rPr>
              <a:t>、作业提交：</a:t>
            </a:r>
            <a:endParaRPr lang="en-US" altLang="zh-CN" sz="20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将编码完成的</a:t>
            </a:r>
            <a:r>
              <a:rPr lang="en-US" sz="2000" kern="100" dirty="0" err="1">
                <a:latin typeface="Times New Roman" panose="02020603050405020304" pitchFamily="18" charset="0"/>
                <a:ea typeface="微软雅黑" panose="020B0503020204020204" pitchFamily="34" charset="-122"/>
                <a:cs typeface="Times New Roman" panose="02020603050405020304" pitchFamily="18" charset="0"/>
              </a:rPr>
              <a:t>bsp</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函数及</a:t>
            </a:r>
            <a:r>
              <a:rPr lang="en-US" sz="2000" kern="100" dirty="0">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函数打成</a:t>
            </a:r>
            <a:r>
              <a:rPr lang="en-US" sz="2000" kern="100" dirty="0">
                <a:latin typeface="Times New Roman" panose="02020603050405020304" pitchFamily="18" charset="0"/>
                <a:ea typeface="微软雅黑" panose="020B0503020204020204" pitchFamily="34" charset="-122"/>
                <a:cs typeface="Times New Roman" panose="02020603050405020304" pitchFamily="18" charset="0"/>
              </a:rPr>
              <a:t>JAR</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包后</a:t>
            </a:r>
            <a:r>
              <a:rPr lang="zh-CN" altLang="en-US" sz="2000" kern="100" dirty="0" smtClean="0">
                <a:latin typeface="Times New Roman" panose="02020603050405020304" pitchFamily="18" charset="0"/>
                <a:ea typeface="微软雅黑" panose="020B0503020204020204" pitchFamily="34" charset="-122"/>
                <a:cs typeface="Times New Roman" panose="02020603050405020304" pitchFamily="18" charset="0"/>
              </a:rPr>
              <a:t>，使用</a:t>
            </a:r>
            <a:r>
              <a:rPr lang="en-US" sz="2000" kern="100" dirty="0" err="1">
                <a:latin typeface="Times New Roman" panose="02020603050405020304" pitchFamily="18" charset="0"/>
                <a:ea typeface="微软雅黑" panose="020B0503020204020204" pitchFamily="34" charset="-122"/>
                <a:cs typeface="Times New Roman" panose="02020603050405020304" pitchFamily="18" charset="0"/>
              </a:rPr>
              <a:t>hama</a:t>
            </a:r>
            <a:r>
              <a:rPr lang="en-US" sz="2000" kern="100" dirty="0">
                <a:latin typeface="Times New Roman" panose="02020603050405020304" pitchFamily="18" charset="0"/>
                <a:ea typeface="微软雅黑" panose="020B0503020204020204" pitchFamily="34" charset="-122"/>
                <a:cs typeface="Times New Roman" panose="02020603050405020304" pitchFamily="18" charset="0"/>
              </a:rPr>
              <a:t> jar</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命令提交作业运行</a:t>
            </a:r>
            <a:r>
              <a:rPr lang="zh-CN" altLang="en-US" sz="2000"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sz="2000" b="1"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sz="20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run job</a:t>
            </a:r>
            <a:r>
              <a:rPr lang="zh-CN" altLang="en-US" sz="20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62036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188638" y="4111413"/>
            <a:ext cx="8650562" cy="2585323"/>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作业</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的提交过程全部</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BSPJob</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完成，包括：</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）向</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申请一个新的作业</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，即通过</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RPC</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调用</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上的</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getNewJobId</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 get new job ID</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）检査作业的输出设置，</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如果输出</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目录未设置或已存在</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，作业提交将</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会因为异常而终止；</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）为输入文件计算</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分片，</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如果无法计算输入</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分片，</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作业提交将会因为异常而终止</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59025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43</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05339" y="4983906"/>
            <a:ext cx="8610600" cy="1705210"/>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）上述过程均成功后，与运行作业相关的文件（包括作业的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JAR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文件，作业的配置信息及输入文件的分片信息）将被复制到</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的目录下，并以作业的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ID</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作为文件名</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标识</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 copy job </a:t>
            </a: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resources</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）客户端将作业提交给</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 submit job</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769918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44</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15029" y="5181600"/>
            <a:ext cx="8610600" cy="874214"/>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提交作业后，调用</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Job</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对象中的</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waitForCompletion</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方法使得客户端程序等待作业完成，在这一过程中，客户端会定期地将作业的运行状态打印到控制台</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81859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45</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28600" y="4947316"/>
            <a:ext cx="8610600" cy="1754326"/>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、作业初始化</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接收到提交的作业后，会根据作业中的设置信息为作业进行初始化，即为作业创建一个代表运行中作业的对象</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中封装了作业的任务信息及为了跟踪任务运行状况而所需的统计信息（步骤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 initialize job</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107807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46</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41421" y="4665645"/>
            <a:ext cx="8610600" cy="2169825"/>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初始化过程中，作业中的各个任务也将由</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来负责“预初始化”。首先，</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会读取该作业的输入分片信息，</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随后</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根据分片信息中分片的</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个数为</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作业初始化任务，并将任务信息记录在</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的数据结构中。随后</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JobInProgress</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会</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通知</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，作业已初始化完毕，等待调度（</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 retrieve input splits</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900293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47</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41421" y="4665645"/>
            <a:ext cx="8610600" cy="2169825"/>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、任务调度及分派</a:t>
            </a:r>
          </a:p>
          <a:p>
            <a:pPr>
              <a:lnSpc>
                <a:spcPct val="150000"/>
              </a:lnSpc>
            </a:pP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在运行期间会周期性地向</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发送“心跳”</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信息，“心跳”</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信息中包含</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状态。</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会将各个</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GmomServer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汇报上来的状态信息缓存起来，作业调度器将会使用这些信息来为作业分配具体的执行节点（步骤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 heartbeat(returns task)</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），调度算法：先</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来先服务（</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FCFS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作业调度。</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05012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48</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41421" y="4572000"/>
            <a:ext cx="5168779" cy="1754326"/>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、任务运行</a:t>
            </a:r>
          </a:p>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首先</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把</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中存储的</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作业相关文件复制</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到本地文件系统中（步骤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 retrieve job resources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410767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49</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34863" y="4136152"/>
            <a:ext cx="5168779" cy="2585323"/>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、任务运行</a:t>
            </a:r>
          </a:p>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然后</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将读取到的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JAR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可运行文件解压，并创建一个</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TaskRunner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实例来运行该任务。</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TaskRunner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将会在一个新创建的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虚拟机（步骤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 launch</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）中独立运行所分派到的任务（步骤</a:t>
            </a:r>
            <a:r>
              <a:rPr lang="en-US" altLang="zh-CN"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 run</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637994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smtClean="0"/>
          </a:p>
        </p:txBody>
      </p:sp>
      <p:sp>
        <p:nvSpPr>
          <p:cNvPr id="2055"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15.1 </a:t>
            </a:r>
            <a:r>
              <a:rPr lang="zh-CN" altLang="en-US" sz="3200" b="1" dirty="0" smtClean="0">
                <a:solidFill>
                  <a:srgbClr val="002060"/>
                </a:solidFill>
                <a:latin typeface="Calibri" pitchFamily="34" charset="0"/>
              </a:rPr>
              <a:t>图计算基本概念</a:t>
            </a:r>
            <a:endParaRPr lang="zh-CN" altLang="en-US" sz="3600" b="1" dirty="0">
              <a:solidFill>
                <a:srgbClr val="002060"/>
              </a:solidFill>
              <a:latin typeface="Calibri" pitchFamily="34" charset="0"/>
            </a:endParaRPr>
          </a:p>
        </p:txBody>
      </p:sp>
      <p:sp>
        <p:nvSpPr>
          <p:cNvPr id="7" name="文本框 6"/>
          <p:cNvSpPr txBox="1"/>
          <p:nvPr/>
        </p:nvSpPr>
        <p:spPr>
          <a:xfrm>
            <a:off x="228600" y="1039442"/>
            <a:ext cx="8610600" cy="5833585"/>
          </a:xfrm>
          <a:prstGeom prst="rect">
            <a:avLst/>
          </a:prstGeom>
          <a:noFill/>
        </p:spPr>
        <p:txBody>
          <a:bodyPr wrap="square" rtlCol="0">
            <a:spAutoFit/>
          </a:bodyPr>
          <a:lstStyle/>
          <a:p>
            <a:pPr>
              <a:lnSpc>
                <a:spcPts val="4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graph</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：由非空顶点（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vertex</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）集合</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edge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）集合</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组成的二元组（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 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）称为图，记为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G=(V</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ts val="4000"/>
              </a:lnSpc>
              <a:buFont typeface="Wingdings" pitchFamily="2" charset="2"/>
              <a:buChar char="ü"/>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无向图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(undirected graph)</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中的元素称为无向边或简称边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(edge)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ts val="4000"/>
              </a:lnSpc>
              <a:buFont typeface="Wingdings" pitchFamily="2" charset="2"/>
              <a:buChar char="ü"/>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有向图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(directed graph)</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中的元素</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称为有向边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(directed edge)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，也简称边或弧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(arc)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ts val="4000"/>
              </a:lnSpc>
              <a:buFont typeface="Wingdings" pitchFamily="2" charset="2"/>
              <a:buChar char="ü"/>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(simple graph)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：任意两顶点间最多只有一条边，且不存在自环的无向图称为简单图</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lvl="1">
              <a:lnSpc>
                <a:spcPts val="4000"/>
              </a:lnSpc>
              <a:buFont typeface="Wingdings" pitchFamily="2" charset="2"/>
              <a:buChar char="ü"/>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超图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super graph)</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边可以连接任意多个</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顶点</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ts val="4000"/>
              </a:lnSpc>
              <a:spcBef>
                <a:spcPts val="1200"/>
              </a:spcBef>
              <a:spcAft>
                <a:spcPts val="0"/>
              </a:spcAft>
            </a:pP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顶点</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度</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(degree)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G=(V, 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的顶点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的度是与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相连的边的数目（自环边计两次），记为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d(v)</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6288149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50</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34863" y="4136152"/>
            <a:ext cx="5168779" cy="2585323"/>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、任务运行</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并行计算框架的应用程序，均需继承自抽象基类</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BSP</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，用户算法的实现需定义在</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bsp</a:t>
            </a:r>
            <a:r>
              <a:rPr lang="en-US" altLang="zh-CN"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中，该方法接收一个</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BSPPeer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类作为</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参数</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BSPPeer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负责为任务提供输入以及输出功能，并实现各个任务之间的通信以及同步工作。</a:t>
            </a:r>
          </a:p>
        </p:txBody>
      </p:sp>
    </p:spTree>
    <p:extLst>
      <p:ext uri="{BB962C8B-B14F-4D97-AF65-F5344CB8AC3E}">
        <p14:creationId xmlns:p14="http://schemas.microsoft.com/office/powerpoint/2010/main" val="26768368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51</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234863" y="4136152"/>
            <a:ext cx="5168779" cy="2585323"/>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、任务运行</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并行计算框架的应用程序，均需继承自抽象基类</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BSP</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，用户算法的实现需定义在</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bsp</a:t>
            </a:r>
            <a:r>
              <a:rPr lang="en-US" altLang="zh-CN"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中，该方法接收一个</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BSPPeer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类作为</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参数</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smtClean="0">
                <a:latin typeface="Times New Roman" panose="02020603050405020304" pitchFamily="18" charset="0"/>
                <a:ea typeface="微软雅黑" panose="020B0503020204020204" pitchFamily="34" charset="-122"/>
                <a:cs typeface="Times New Roman" panose="02020603050405020304" pitchFamily="18" charset="0"/>
              </a:rPr>
              <a:t>BSPPeer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负责为任务提供输入以及输出功能，并实现各个任务之间的通信以及同步工作。</a:t>
            </a:r>
          </a:p>
        </p:txBody>
      </p:sp>
    </p:spTree>
    <p:extLst>
      <p:ext uri="{BB962C8B-B14F-4D97-AF65-F5344CB8AC3E}">
        <p14:creationId xmlns:p14="http://schemas.microsoft.com/office/powerpoint/2010/main" val="1808679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52</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188638" y="4551650"/>
            <a:ext cx="5168779" cy="2169825"/>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、作业状态更新</a:t>
            </a:r>
          </a:p>
          <a:p>
            <a:pPr>
              <a:lnSpc>
                <a:spcPct val="150000"/>
              </a:lnSpc>
            </a:pP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每个</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作业和任务都有一个状态（</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Status</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）信息用来表示当前作业或任务的运行状态（</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State</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，如运行、成功完成、失败等）、任务执行进度以及其他的作业统计信息</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7891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53</a:t>
            </a:fld>
            <a:endParaRPr lang="zh-CN" altLang="en-US" smtClean="0"/>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15.4.2 Hama</a:t>
            </a:r>
            <a:r>
              <a:rPr lang="zh-CN" altLang="en-US" sz="3200" b="1" dirty="0" smtClean="0">
                <a:solidFill>
                  <a:srgbClr val="002060"/>
                </a:solidFill>
                <a:latin typeface="Calibri" pitchFamily="34" charset="0"/>
              </a:rPr>
              <a:t>作业流程</a:t>
            </a:r>
            <a:endParaRPr lang="zh-CN" altLang="en-US" sz="3200" b="1" dirty="0">
              <a:solidFill>
                <a:srgbClr val="002060"/>
              </a:solidFill>
              <a:latin typeface="Calibri" pitchFamily="34" charset="0"/>
            </a:endParaRPr>
          </a:p>
        </p:txBody>
      </p:sp>
      <p:pic>
        <p:nvPicPr>
          <p:cNvPr id="2" name="图片 1"/>
          <p:cNvPicPr>
            <a:picLocks noChangeAspect="1"/>
          </p:cNvPicPr>
          <p:nvPr/>
        </p:nvPicPr>
        <p:blipFill>
          <a:blip r:embed="rId4"/>
          <a:stretch>
            <a:fillRect/>
          </a:stretch>
        </p:blipFill>
        <p:spPr>
          <a:xfrm>
            <a:off x="188638" y="1028396"/>
            <a:ext cx="8663383" cy="5693079"/>
          </a:xfrm>
          <a:prstGeom prst="rect">
            <a:avLst/>
          </a:prstGeom>
        </p:spPr>
      </p:pic>
      <p:sp>
        <p:nvSpPr>
          <p:cNvPr id="4" name="矩形 3"/>
          <p:cNvSpPr/>
          <p:nvPr/>
        </p:nvSpPr>
        <p:spPr>
          <a:xfrm>
            <a:off x="165674" y="3305155"/>
            <a:ext cx="5168779" cy="3416320"/>
          </a:xfrm>
          <a:prstGeom prst="rect">
            <a:avLst/>
          </a:prstGeom>
          <a:solidFill>
            <a:schemeClr val="accent6">
              <a:lumMod val="20000"/>
              <a:lumOff val="80000"/>
            </a:schemeClr>
          </a:solidFill>
          <a:ln>
            <a:solidFill>
              <a:schemeClr val="accent2"/>
            </a:solidFill>
          </a:ln>
        </p:spPr>
        <p:txBody>
          <a:bodyPr wrap="square">
            <a:spAutoFit/>
          </a:bodyPr>
          <a:lstStyle/>
          <a:p>
            <a:pPr>
              <a:lnSpc>
                <a:spcPct val="150000"/>
              </a:lnSpc>
            </a:pPr>
            <a:r>
              <a:rPr lang="en-US" altLang="zh-CN"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、作业完成</a:t>
            </a:r>
          </a:p>
          <a:p>
            <a:pPr>
              <a:lnSpc>
                <a:spcPct val="150000"/>
              </a:lnSpc>
            </a:pP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收到作业最后一个任务完成的信号后，它会把作业的状态信息设置为“成功”。然后，在客户端调用作业信息时，将“成功”标识返回给客户端。客户端在获知作业已成功运行完毕后，将在控制台上打印作业统计信息。最后，</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将会清理该作业占用的相关资源，并通知</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kern="100" dirty="0">
                <a:latin typeface="Times New Roman" panose="02020603050405020304" pitchFamily="18" charset="0"/>
                <a:ea typeface="微软雅黑" panose="020B0503020204020204" pitchFamily="34" charset="-122"/>
                <a:cs typeface="Times New Roman" panose="02020603050405020304" pitchFamily="18" charset="0"/>
              </a:rPr>
              <a:t>做清理工作</a:t>
            </a:r>
            <a:r>
              <a:rPr lang="zh-CN" altLang="en-US"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765213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54</a:t>
            </a:fld>
            <a:endParaRPr lang="zh-CN" altLang="en-US" smtClean="0"/>
          </a:p>
        </p:txBody>
      </p:sp>
      <p:sp>
        <p:nvSpPr>
          <p:cNvPr id="3" name="文本框 2"/>
          <p:cNvSpPr txBox="1"/>
          <p:nvPr/>
        </p:nvSpPr>
        <p:spPr>
          <a:xfrm>
            <a:off x="228600" y="1027937"/>
            <a:ext cx="8610600" cy="5632311"/>
          </a:xfrm>
          <a:prstGeom prst="rect">
            <a:avLst/>
          </a:prstGeom>
          <a:noFill/>
        </p:spPr>
        <p:txBody>
          <a:bodyPr wrap="square" rtlCol="0">
            <a:spAutoFit/>
          </a:bodyPr>
          <a:lstStyle/>
          <a:p>
            <a:pPr>
              <a:lnSpc>
                <a:spcPct val="150000"/>
              </a:lnSpc>
              <a:spcBef>
                <a:spcPts val="1200"/>
              </a:spcBef>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计算框架是</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通过各节点间的消息发送来达成数据的一致性的</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根据作业的消息发送量把作业分为如下两类：</a:t>
            </a:r>
          </a:p>
          <a:p>
            <a:pPr>
              <a:lnSpc>
                <a:spcPct val="15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消息密集型</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指在作业在运行过程中产生的消息量大于作业本身输入的数据，这类作业不仅使得内存占用率增高，而且会大量耗费集群网络带宽，很容易产生</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节点过载。典型的消息密集型作业包括网页排名（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PageRank</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）等</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计算。</a:t>
            </a:r>
          </a:p>
          <a:p>
            <a:pPr>
              <a:lnSpc>
                <a:spcPct val="150000"/>
              </a:lnSpc>
            </a:pP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密集型</a:t>
            </a:r>
            <a:r>
              <a:rPr lang="zh-CN" altLang="en-US" sz="24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作业：</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这</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类作业发送的消息量一般是小于其输入的数据量，在其运行过程中主要是在本地节点上进行运算，只通过少量的网络消息来达成各个计算节点所需的消息交换，甚至不需要发送网络消息</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。如</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机器学习中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meams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聚类算法等。</a:t>
            </a: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15.4.3 </a:t>
            </a:r>
            <a:r>
              <a:rPr lang="zh-CN" altLang="en-US" sz="3200" b="1" dirty="0" smtClean="0">
                <a:solidFill>
                  <a:srgbClr val="002060"/>
                </a:solidFill>
                <a:latin typeface="Calibri" pitchFamily="34" charset="0"/>
              </a:rPr>
              <a:t>作业调度策略</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1212413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55</a:t>
            </a:fld>
            <a:endParaRPr lang="zh-CN" altLang="en-US" smtClean="0"/>
          </a:p>
        </p:txBody>
      </p:sp>
      <p:sp>
        <p:nvSpPr>
          <p:cNvPr id="3" name="文本框 2"/>
          <p:cNvSpPr txBox="1"/>
          <p:nvPr/>
        </p:nvSpPr>
        <p:spPr>
          <a:xfrm>
            <a:off x="132203" y="1061192"/>
            <a:ext cx="3617934" cy="5324535"/>
          </a:xfrm>
          <a:prstGeom prst="rect">
            <a:avLst/>
          </a:prstGeom>
          <a:noFill/>
        </p:spPr>
        <p:txBody>
          <a:bodyPr wrap="square" rtlCol="0">
            <a:spAutoFit/>
          </a:bodyPr>
          <a:lstStyle/>
          <a:p>
            <a:pPr algn="just">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作业管理是</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Hama</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的核心功能，</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主要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包含作业的提交、调度及</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任务的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分发和管理</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作业调度</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主要由</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来完成，</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负责维护每个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Job</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的相关信息，将一个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Job</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的执行分解为多个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Task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，分配给各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1200"/>
              </a:spcBef>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GroomServer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负责执行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Task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任务，并将执行状态等参数返回给</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BSPMaster</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作业管理</a:t>
            </a:r>
            <a:endParaRPr lang="zh-CN" altLang="en-US" sz="3200" b="1" dirty="0">
              <a:solidFill>
                <a:srgbClr val="002060"/>
              </a:solidFill>
              <a:latin typeface="Calibri"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0137" y="1319558"/>
            <a:ext cx="5393863" cy="4642964"/>
          </a:xfrm>
          <a:prstGeom prst="rect">
            <a:avLst/>
          </a:prstGeom>
        </p:spPr>
      </p:pic>
    </p:spTree>
    <p:extLst>
      <p:ext uri="{BB962C8B-B14F-4D97-AF65-F5344CB8AC3E}">
        <p14:creationId xmlns:p14="http://schemas.microsoft.com/office/powerpoint/2010/main" val="36418409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56</a:t>
            </a:fld>
            <a:endParaRPr lang="zh-CN" altLang="en-US" smtClean="0"/>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FCFS</a:t>
            </a:r>
            <a:r>
              <a:rPr lang="zh-CN" altLang="en-US" sz="3200" b="1" dirty="0">
                <a:solidFill>
                  <a:srgbClr val="002060"/>
                </a:solidFill>
                <a:latin typeface="Calibri" pitchFamily="34" charset="0"/>
              </a:rPr>
              <a:t>作业调度</a:t>
            </a:r>
            <a:r>
              <a:rPr lang="zh-CN" altLang="en-US" sz="3200" b="1" dirty="0" smtClean="0">
                <a:solidFill>
                  <a:srgbClr val="002060"/>
                </a:solidFill>
                <a:latin typeface="Calibri" pitchFamily="34" charset="0"/>
              </a:rPr>
              <a:t>器</a:t>
            </a:r>
            <a:endParaRPr lang="zh-CN" altLang="en-US" sz="3200" b="1" dirty="0">
              <a:solidFill>
                <a:srgbClr val="002060"/>
              </a:solidFill>
              <a:latin typeface="Calibri" pitchFamily="34" charset="0"/>
            </a:endParaRPr>
          </a:p>
        </p:txBody>
      </p:sp>
      <p:grpSp>
        <p:nvGrpSpPr>
          <p:cNvPr id="57" name="组合 56"/>
          <p:cNvGrpSpPr/>
          <p:nvPr/>
        </p:nvGrpSpPr>
        <p:grpSpPr>
          <a:xfrm>
            <a:off x="66427" y="2547898"/>
            <a:ext cx="8649078" cy="3991014"/>
            <a:chOff x="418721" y="1594965"/>
            <a:chExt cx="8649078" cy="3991014"/>
          </a:xfrm>
          <a:noFill/>
        </p:grpSpPr>
        <p:sp>
          <p:nvSpPr>
            <p:cNvPr id="9" name="矩形 8"/>
            <p:cNvSpPr/>
            <p:nvPr/>
          </p:nvSpPr>
          <p:spPr>
            <a:xfrm>
              <a:off x="1122133" y="1594965"/>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BSPJobClient</a:t>
              </a:r>
              <a:r>
                <a:rPr lang="en-US" sz="1400" dirty="0" err="1">
                  <a:solidFill>
                    <a:schemeClr val="tx1"/>
                  </a:solidFill>
                </a:rPr>
                <a:t>.launchJob</a:t>
              </a:r>
              <a:r>
                <a:rPr lang="en-US" sz="1400" dirty="0">
                  <a:solidFill>
                    <a:schemeClr val="tx1"/>
                  </a:solidFill>
                </a:rPr>
                <a:t>() </a:t>
              </a:r>
              <a:endParaRPr lang="en-US" sz="1400" dirty="0">
                <a:solidFill>
                  <a:schemeClr val="tx1"/>
                </a:solidFill>
                <a:ea typeface="宋体" panose="02010600030101010101" pitchFamily="2" charset="-122"/>
                <a:cs typeface="Times New Roman" panose="02020603050405020304" pitchFamily="18" charset="0"/>
              </a:endParaRPr>
            </a:p>
          </p:txBody>
        </p:sp>
        <p:sp>
          <p:nvSpPr>
            <p:cNvPr id="10" name="矩形 9"/>
            <p:cNvSpPr/>
            <p:nvPr/>
          </p:nvSpPr>
          <p:spPr>
            <a:xfrm>
              <a:off x="1122133" y="2171304"/>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rgbClr val="FF0000"/>
                  </a:solidFill>
                </a:rPr>
                <a:t>BSPMater.</a:t>
              </a:r>
              <a:r>
                <a:rPr lang="en-US" sz="1400" dirty="0" err="1" smtClean="0">
                  <a:solidFill>
                    <a:schemeClr val="tx1"/>
                  </a:solidFill>
                </a:rPr>
                <a:t>submit</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1" name="矩形 10"/>
            <p:cNvSpPr/>
            <p:nvPr/>
          </p:nvSpPr>
          <p:spPr>
            <a:xfrm>
              <a:off x="1122133" y="2792349"/>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BSPMater.addJob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2" name="矩形 11"/>
            <p:cNvSpPr/>
            <p:nvPr/>
          </p:nvSpPr>
          <p:spPr>
            <a:xfrm>
              <a:off x="418721" y="3473869"/>
              <a:ext cx="3492673" cy="2112110"/>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rgbClr val="FF0000"/>
                  </a:solidFill>
                </a:rPr>
                <a:t>JobListener</a:t>
              </a:r>
              <a:r>
                <a:rPr lang="en-US" sz="1400" dirty="0" err="1">
                  <a:solidFill>
                    <a:schemeClr val="tx1"/>
                  </a:solidFill>
                </a:rPr>
                <a:t>.</a:t>
              </a:r>
              <a:r>
                <a:rPr lang="en-US" sz="1400" b="1" dirty="0" err="1">
                  <a:solidFill>
                    <a:srgbClr val="7030A0"/>
                  </a:solidFill>
                </a:rPr>
                <a:t>jobAdded</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3" name="矩形 12"/>
            <p:cNvSpPr/>
            <p:nvPr/>
          </p:nvSpPr>
          <p:spPr>
            <a:xfrm>
              <a:off x="694458" y="3979082"/>
              <a:ext cx="2941197" cy="950383"/>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tx1"/>
                  </a:solidFill>
                </a:rPr>
                <a:t>QueueManager.initJob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4" name="矩形 13"/>
            <p:cNvSpPr/>
            <p:nvPr/>
          </p:nvSpPr>
          <p:spPr>
            <a:xfrm>
              <a:off x="1030421" y="4416755"/>
              <a:ext cx="2265923"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JobInProgress</a:t>
              </a:r>
              <a:r>
                <a:rPr lang="en-US" sz="1400" dirty="0" err="1">
                  <a:solidFill>
                    <a:schemeClr val="tx1"/>
                  </a:solidFill>
                </a:rPr>
                <a:t>.initTasks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5" name="矩形 14"/>
            <p:cNvSpPr/>
            <p:nvPr/>
          </p:nvSpPr>
          <p:spPr>
            <a:xfrm>
              <a:off x="1122132" y="5086233"/>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QueueManager.addJob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16" name="矩形 15"/>
            <p:cNvSpPr/>
            <p:nvPr/>
          </p:nvSpPr>
          <p:spPr>
            <a:xfrm>
              <a:off x="4430982" y="5086232"/>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WAIT_QUEUE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17" name="矩形 16"/>
            <p:cNvSpPr/>
            <p:nvPr/>
          </p:nvSpPr>
          <p:spPr>
            <a:xfrm>
              <a:off x="4430982" y="4357969"/>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PROCESSING_QUEUE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18" name="矩形 17"/>
            <p:cNvSpPr/>
            <p:nvPr/>
          </p:nvSpPr>
          <p:spPr>
            <a:xfrm>
              <a:off x="4430982" y="3617664"/>
              <a:ext cx="183137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FINISHED_QUEUE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19" name="矩形 18"/>
            <p:cNvSpPr/>
            <p:nvPr/>
          </p:nvSpPr>
          <p:spPr>
            <a:xfrm>
              <a:off x="6979481" y="5086232"/>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JobProcessor</a:t>
              </a:r>
              <a:r>
                <a:rPr lang="en-US" sz="1400" dirty="0" err="1">
                  <a:solidFill>
                    <a:schemeClr val="tx1"/>
                  </a:solidFill>
                </a:rPr>
                <a:t>.run</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20" name="矩形 19"/>
            <p:cNvSpPr/>
            <p:nvPr/>
          </p:nvSpPr>
          <p:spPr>
            <a:xfrm>
              <a:off x="6979561" y="4454273"/>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JobProcessor.</a:t>
              </a:r>
              <a:r>
                <a:rPr lang="en-US" sz="1400" b="1" dirty="0" err="1">
                  <a:solidFill>
                    <a:srgbClr val="7030A0"/>
                  </a:solidFill>
                </a:rPr>
                <a:t>schedule</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21" name="矩形 20"/>
            <p:cNvSpPr/>
            <p:nvPr/>
          </p:nvSpPr>
          <p:spPr>
            <a:xfrm>
              <a:off x="4214685" y="2372684"/>
              <a:ext cx="2501019"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TaskWork</a:t>
              </a:r>
              <a:r>
                <a:rPr lang="en-US" sz="1400" dirty="0" err="1">
                  <a:solidFill>
                    <a:schemeClr val="tx1"/>
                  </a:solidFill>
                </a:rPr>
                <a:t>.scheduleNewTasks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22" name="矩形 21"/>
            <p:cNvSpPr/>
            <p:nvPr/>
          </p:nvSpPr>
          <p:spPr>
            <a:xfrm>
              <a:off x="3950827" y="1640032"/>
              <a:ext cx="3028734"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TaskWork.</a:t>
              </a:r>
              <a:r>
                <a:rPr lang="en-US" sz="1400" b="1" dirty="0" err="1">
                  <a:solidFill>
                    <a:srgbClr val="7030A0"/>
                  </a:solidFill>
                </a:rPr>
                <a:t>sendDirectivesToGrooms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23" name="直接箭头连接符 22"/>
            <p:cNvCxnSpPr>
              <a:stCxn id="9" idx="2"/>
              <a:endCxn id="10" idx="0"/>
            </p:cNvCxnSpPr>
            <p:nvPr/>
          </p:nvCxnSpPr>
          <p:spPr>
            <a:xfrm>
              <a:off x="2165059" y="1887584"/>
              <a:ext cx="0" cy="28372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2"/>
              <a:endCxn id="11" idx="0"/>
            </p:cNvCxnSpPr>
            <p:nvPr/>
          </p:nvCxnSpPr>
          <p:spPr>
            <a:xfrm>
              <a:off x="2165059" y="2463923"/>
              <a:ext cx="0" cy="328427"/>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209800" y="1872125"/>
              <a:ext cx="284052" cy="307777"/>
            </a:xfrm>
            <a:prstGeom prst="rect">
              <a:avLst/>
            </a:prstGeom>
            <a:grpFill/>
          </p:spPr>
          <p:txBody>
            <a:bodyPr wrap="none" rtlCol="0">
              <a:spAutoFit/>
            </a:bodyPr>
            <a:lstStyle/>
            <a:p>
              <a:r>
                <a:rPr lang="en-US" sz="1400" dirty="0" smtClean="0">
                  <a:latin typeface="+mn-lt"/>
                </a:rPr>
                <a:t>1</a:t>
              </a:r>
              <a:endParaRPr lang="en-US" sz="1400" dirty="0">
                <a:latin typeface="+mn-lt"/>
              </a:endParaRPr>
            </a:p>
          </p:txBody>
        </p:sp>
        <p:sp>
          <p:nvSpPr>
            <p:cNvPr id="26" name="文本框 25"/>
            <p:cNvSpPr txBox="1"/>
            <p:nvPr/>
          </p:nvSpPr>
          <p:spPr>
            <a:xfrm>
              <a:off x="2209800" y="2463613"/>
              <a:ext cx="284052" cy="307777"/>
            </a:xfrm>
            <a:prstGeom prst="rect">
              <a:avLst/>
            </a:prstGeom>
            <a:grpFill/>
          </p:spPr>
          <p:txBody>
            <a:bodyPr wrap="none" rtlCol="0">
              <a:spAutoFit/>
            </a:bodyPr>
            <a:lstStyle/>
            <a:p>
              <a:r>
                <a:rPr lang="en-US" sz="1400" dirty="0" smtClean="0">
                  <a:latin typeface="+mn-lt"/>
                </a:rPr>
                <a:t>2</a:t>
              </a:r>
              <a:endParaRPr lang="en-US" sz="1400" dirty="0">
                <a:latin typeface="+mn-lt"/>
              </a:endParaRPr>
            </a:p>
          </p:txBody>
        </p:sp>
        <p:cxnSp>
          <p:nvCxnSpPr>
            <p:cNvPr id="27" name="直接箭头连接符 26"/>
            <p:cNvCxnSpPr>
              <a:stCxn id="11" idx="2"/>
              <a:endCxn id="12" idx="0"/>
            </p:cNvCxnSpPr>
            <p:nvPr/>
          </p:nvCxnSpPr>
          <p:spPr>
            <a:xfrm flipH="1">
              <a:off x="2165058" y="3084968"/>
              <a:ext cx="1" cy="38890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209800" y="3130916"/>
              <a:ext cx="284052" cy="307777"/>
            </a:xfrm>
            <a:prstGeom prst="rect">
              <a:avLst/>
            </a:prstGeom>
            <a:grpFill/>
          </p:spPr>
          <p:txBody>
            <a:bodyPr wrap="none" rtlCol="0">
              <a:spAutoFit/>
            </a:bodyPr>
            <a:lstStyle/>
            <a:p>
              <a:r>
                <a:rPr lang="en-US" sz="1400" dirty="0" smtClean="0">
                  <a:latin typeface="+mn-lt"/>
                </a:rPr>
                <a:t>3</a:t>
              </a:r>
              <a:endParaRPr lang="en-US" sz="1400" dirty="0">
                <a:latin typeface="+mn-lt"/>
              </a:endParaRPr>
            </a:p>
          </p:txBody>
        </p:sp>
        <p:cxnSp>
          <p:nvCxnSpPr>
            <p:cNvPr id="29" name="直接箭头连接符 28"/>
            <p:cNvCxnSpPr>
              <a:stCxn id="15" idx="3"/>
              <a:endCxn id="16" idx="1"/>
            </p:cNvCxnSpPr>
            <p:nvPr/>
          </p:nvCxnSpPr>
          <p:spPr>
            <a:xfrm flipV="1">
              <a:off x="3207983" y="5232542"/>
              <a:ext cx="1222999" cy="1"/>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938270" y="5225810"/>
              <a:ext cx="284052" cy="307777"/>
            </a:xfrm>
            <a:prstGeom prst="rect">
              <a:avLst/>
            </a:prstGeom>
            <a:grpFill/>
          </p:spPr>
          <p:txBody>
            <a:bodyPr wrap="none" rtlCol="0">
              <a:spAutoFit/>
            </a:bodyPr>
            <a:lstStyle/>
            <a:p>
              <a:r>
                <a:rPr lang="en-US" sz="1400" dirty="0" smtClean="0">
                  <a:latin typeface="+mn-lt"/>
                </a:rPr>
                <a:t>4</a:t>
              </a:r>
              <a:endParaRPr lang="en-US" sz="1400" dirty="0">
                <a:latin typeface="+mn-lt"/>
              </a:endParaRPr>
            </a:p>
          </p:txBody>
        </p:sp>
        <p:cxnSp>
          <p:nvCxnSpPr>
            <p:cNvPr id="31" name="直接箭头连接符 30"/>
            <p:cNvCxnSpPr>
              <a:stCxn id="19" idx="1"/>
              <a:endCxn id="16" idx="3"/>
            </p:cNvCxnSpPr>
            <p:nvPr/>
          </p:nvCxnSpPr>
          <p:spPr>
            <a:xfrm flipH="1">
              <a:off x="6262354" y="5232542"/>
              <a:ext cx="717127" cy="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519391" y="5225810"/>
              <a:ext cx="284052" cy="307777"/>
            </a:xfrm>
            <a:prstGeom prst="rect">
              <a:avLst/>
            </a:prstGeom>
            <a:grpFill/>
          </p:spPr>
          <p:txBody>
            <a:bodyPr wrap="none" rtlCol="0">
              <a:spAutoFit/>
            </a:bodyPr>
            <a:lstStyle/>
            <a:p>
              <a:r>
                <a:rPr lang="en-US" sz="1400" dirty="0" smtClean="0">
                  <a:latin typeface="+mn-lt"/>
                </a:rPr>
                <a:t>5</a:t>
              </a:r>
              <a:endParaRPr lang="en-US" sz="1400" dirty="0">
                <a:latin typeface="+mn-lt"/>
              </a:endParaRPr>
            </a:p>
          </p:txBody>
        </p:sp>
        <p:cxnSp>
          <p:nvCxnSpPr>
            <p:cNvPr id="33" name="直接箭头连接符 32"/>
            <p:cNvCxnSpPr>
              <a:stCxn id="19" idx="0"/>
              <a:endCxn id="20" idx="2"/>
            </p:cNvCxnSpPr>
            <p:nvPr/>
          </p:nvCxnSpPr>
          <p:spPr>
            <a:xfrm flipV="1">
              <a:off x="7978639" y="4746892"/>
              <a:ext cx="80" cy="3393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8164030" y="4758668"/>
              <a:ext cx="284052" cy="307777"/>
            </a:xfrm>
            <a:prstGeom prst="rect">
              <a:avLst/>
            </a:prstGeom>
            <a:grpFill/>
          </p:spPr>
          <p:txBody>
            <a:bodyPr wrap="none" rtlCol="0">
              <a:spAutoFit/>
            </a:bodyPr>
            <a:lstStyle/>
            <a:p>
              <a:r>
                <a:rPr lang="en-US" sz="1400" dirty="0" smtClean="0">
                  <a:latin typeface="+mn-lt"/>
                </a:rPr>
                <a:t>6</a:t>
              </a:r>
              <a:endParaRPr lang="en-US" sz="1400" dirty="0">
                <a:latin typeface="+mn-lt"/>
              </a:endParaRPr>
            </a:p>
          </p:txBody>
        </p:sp>
        <p:sp>
          <p:nvSpPr>
            <p:cNvPr id="35" name="矩形 34"/>
            <p:cNvSpPr/>
            <p:nvPr/>
          </p:nvSpPr>
          <p:spPr>
            <a:xfrm>
              <a:off x="6889479" y="3342507"/>
              <a:ext cx="2178320" cy="54157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Java</a:t>
              </a:r>
            </a:p>
            <a:p>
              <a:pPr algn="ctr"/>
              <a:r>
                <a:rPr lang="en-US" sz="1400" dirty="0" err="1" smtClean="0">
                  <a:solidFill>
                    <a:schemeClr val="tx1"/>
                  </a:solidFill>
                  <a:ea typeface="宋体" panose="02010600030101010101" pitchFamily="2" charset="-122"/>
                  <a:cs typeface="Times New Roman" panose="02020603050405020304" pitchFamily="18" charset="0"/>
                </a:rPr>
                <a:t>ScheduledExecutorService</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36" name="直接箭头连接符 35"/>
            <p:cNvCxnSpPr>
              <a:stCxn id="20" idx="0"/>
              <a:endCxn id="35" idx="2"/>
            </p:cNvCxnSpPr>
            <p:nvPr/>
          </p:nvCxnSpPr>
          <p:spPr>
            <a:xfrm flipH="1" flipV="1">
              <a:off x="7978639" y="3884085"/>
              <a:ext cx="80" cy="57018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5" idx="0"/>
              <a:endCxn id="21" idx="3"/>
            </p:cNvCxnSpPr>
            <p:nvPr/>
          </p:nvCxnSpPr>
          <p:spPr>
            <a:xfrm rot="16200000" flipV="1">
              <a:off x="6935416" y="2299283"/>
              <a:ext cx="823513" cy="1262935"/>
            </a:xfrm>
            <a:prstGeom prst="bentConnector2">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1" idx="0"/>
              <a:endCxn id="22" idx="2"/>
            </p:cNvCxnSpPr>
            <p:nvPr/>
          </p:nvCxnSpPr>
          <p:spPr>
            <a:xfrm flipV="1">
              <a:off x="5465194" y="1932650"/>
              <a:ext cx="0" cy="440033"/>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148744" y="4016171"/>
              <a:ext cx="268942" cy="306084"/>
            </a:xfrm>
            <a:prstGeom prst="rect">
              <a:avLst/>
            </a:prstGeom>
            <a:grpFill/>
          </p:spPr>
          <p:txBody>
            <a:bodyPr wrap="square" rtlCol="0">
              <a:spAutoFit/>
            </a:bodyPr>
            <a:lstStyle/>
            <a:p>
              <a:r>
                <a:rPr lang="en-US" sz="1400" dirty="0" smtClean="0">
                  <a:latin typeface="+mn-lt"/>
                </a:rPr>
                <a:t>7</a:t>
              </a:r>
              <a:endParaRPr lang="en-US" sz="1400" dirty="0">
                <a:latin typeface="+mn-lt"/>
              </a:endParaRPr>
            </a:p>
          </p:txBody>
        </p:sp>
        <p:sp>
          <p:nvSpPr>
            <p:cNvPr id="40" name="文本框 39"/>
            <p:cNvSpPr txBox="1"/>
            <p:nvPr/>
          </p:nvSpPr>
          <p:spPr>
            <a:xfrm>
              <a:off x="7347875" y="2246095"/>
              <a:ext cx="284052" cy="307777"/>
            </a:xfrm>
            <a:prstGeom prst="rect">
              <a:avLst/>
            </a:prstGeom>
            <a:grpFill/>
          </p:spPr>
          <p:txBody>
            <a:bodyPr wrap="none" rtlCol="0">
              <a:spAutoFit/>
            </a:bodyPr>
            <a:lstStyle/>
            <a:p>
              <a:r>
                <a:rPr lang="en-US" sz="1400" dirty="0" smtClean="0">
                  <a:latin typeface="+mn-lt"/>
                </a:rPr>
                <a:t>8</a:t>
              </a:r>
              <a:endParaRPr lang="en-US" sz="1400" dirty="0">
                <a:latin typeface="+mn-lt"/>
              </a:endParaRPr>
            </a:p>
          </p:txBody>
        </p:sp>
        <p:sp>
          <p:nvSpPr>
            <p:cNvPr id="41" name="文本框 40"/>
            <p:cNvSpPr txBox="1"/>
            <p:nvPr/>
          </p:nvSpPr>
          <p:spPr>
            <a:xfrm>
              <a:off x="5492948" y="2003451"/>
              <a:ext cx="284052" cy="307777"/>
            </a:xfrm>
            <a:prstGeom prst="rect">
              <a:avLst/>
            </a:prstGeom>
            <a:grpFill/>
          </p:spPr>
          <p:txBody>
            <a:bodyPr wrap="none" rtlCol="0">
              <a:spAutoFit/>
            </a:bodyPr>
            <a:lstStyle/>
            <a:p>
              <a:r>
                <a:rPr lang="en-US" sz="1400" dirty="0" smtClean="0">
                  <a:latin typeface="+mn-lt"/>
                </a:rPr>
                <a:t>9</a:t>
              </a:r>
              <a:endParaRPr lang="en-US" sz="1400" dirty="0">
                <a:latin typeface="+mn-lt"/>
              </a:endParaRPr>
            </a:p>
          </p:txBody>
        </p:sp>
        <p:cxnSp>
          <p:nvCxnSpPr>
            <p:cNvPr id="42" name="曲线连接符 41"/>
            <p:cNvCxnSpPr>
              <a:stCxn id="17" idx="3"/>
              <a:endCxn id="18" idx="3"/>
            </p:cNvCxnSpPr>
            <p:nvPr/>
          </p:nvCxnSpPr>
          <p:spPr>
            <a:xfrm flipH="1" flipV="1">
              <a:off x="6262353" y="3763974"/>
              <a:ext cx="1" cy="740305"/>
            </a:xfrm>
            <a:prstGeom prst="curvedConnector3">
              <a:avLst>
                <a:gd name="adj1" fmla="val -228600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16" idx="3"/>
              <a:endCxn id="17" idx="3"/>
            </p:cNvCxnSpPr>
            <p:nvPr/>
          </p:nvCxnSpPr>
          <p:spPr>
            <a:xfrm flipV="1">
              <a:off x="6262354" y="4504279"/>
              <a:ext cx="12700" cy="728263"/>
            </a:xfrm>
            <a:prstGeom prst="curvedConnector3">
              <a:avLst>
                <a:gd name="adj1" fmla="val 18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470901" y="3971569"/>
              <a:ext cx="367408" cy="307777"/>
            </a:xfrm>
            <a:prstGeom prst="rect">
              <a:avLst/>
            </a:prstGeom>
            <a:grpFill/>
          </p:spPr>
          <p:txBody>
            <a:bodyPr wrap="none" rtlCol="0">
              <a:spAutoFit/>
            </a:bodyPr>
            <a:lstStyle/>
            <a:p>
              <a:r>
                <a:rPr lang="en-US" sz="1400" dirty="0" smtClean="0">
                  <a:latin typeface="+mn-lt"/>
                </a:rPr>
                <a:t>10</a:t>
              </a:r>
              <a:endParaRPr lang="en-US" sz="1400" dirty="0">
                <a:latin typeface="+mn-lt"/>
              </a:endParaRPr>
            </a:p>
          </p:txBody>
        </p:sp>
      </p:grpSp>
      <p:sp>
        <p:nvSpPr>
          <p:cNvPr id="60" name="文本框 59"/>
          <p:cNvSpPr txBox="1"/>
          <p:nvPr/>
        </p:nvSpPr>
        <p:spPr>
          <a:xfrm>
            <a:off x="288848" y="894268"/>
            <a:ext cx="8778951" cy="1477328"/>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使用</a:t>
            </a:r>
            <a:r>
              <a:rPr lang="zh-CN" altLang="en-US" sz="2000" dirty="0">
                <a:latin typeface="微软雅黑" panose="020B0503020204020204" pitchFamily="34" charset="-122"/>
                <a:ea typeface="微软雅黑" panose="020B0503020204020204" pitchFamily="34" charset="-122"/>
              </a:rPr>
              <a:t>一个</a:t>
            </a:r>
            <a:r>
              <a:rPr lang="en-US" altLang="zh-CN" sz="2000" dirty="0">
                <a:solidFill>
                  <a:srgbClr val="FF0000"/>
                </a:solidFill>
                <a:latin typeface="微软雅黑" panose="020B0503020204020204" pitchFamily="34" charset="-122"/>
                <a:ea typeface="微软雅黑" panose="020B0503020204020204" pitchFamily="34" charset="-122"/>
              </a:rPr>
              <a:t>FIFO</a:t>
            </a:r>
            <a:r>
              <a:rPr lang="zh-CN" altLang="en-US" sz="2000" dirty="0">
                <a:latin typeface="微软雅黑" panose="020B0503020204020204" pitchFamily="34" charset="-122"/>
                <a:ea typeface="微软雅黑" panose="020B0503020204020204" pitchFamily="34" charset="-122"/>
              </a:rPr>
              <a:t>队列来管理用户提交的作业，在调度作业时，会从等待队列中选取队首作业作为下一个执行的任务，并为该作业分配具体执行节点。</a:t>
            </a:r>
            <a:r>
              <a:rPr lang="en-US" altLang="zh-CN" sz="2000" dirty="0">
                <a:solidFill>
                  <a:srgbClr val="FF0000"/>
                </a:solidFill>
                <a:latin typeface="微软雅黑" panose="020B0503020204020204" pitchFamily="34" charset="-122"/>
                <a:ea typeface="微软雅黑" panose="020B0503020204020204" pitchFamily="34" charset="-122"/>
              </a:rPr>
              <a:t>FCFS</a:t>
            </a:r>
            <a:r>
              <a:rPr lang="zh-CN" altLang="en-US" sz="2000" dirty="0">
                <a:latin typeface="微软雅黑" panose="020B0503020204020204" pitchFamily="34" charset="-122"/>
                <a:ea typeface="微软雅黑" panose="020B0503020204020204" pitchFamily="34" charset="-122"/>
              </a:rPr>
              <a:t>作业调度器的工作流程如</a:t>
            </a:r>
            <a:r>
              <a:rPr lang="zh-CN" altLang="en-US" sz="2000" dirty="0" smtClean="0">
                <a:latin typeface="微软雅黑" panose="020B0503020204020204" pitchFamily="34" charset="-122"/>
                <a:ea typeface="微软雅黑" panose="020B0503020204020204" pitchFamily="34" charset="-122"/>
              </a:rPr>
              <a:t>图所示，</a:t>
            </a:r>
            <a:r>
              <a:rPr lang="zh-CN" altLang="en-US" sz="2000" dirty="0">
                <a:latin typeface="微软雅黑" panose="020B0503020204020204" pitchFamily="34" charset="-122"/>
                <a:ea typeface="微软雅黑" panose="020B0503020204020204" pitchFamily="34" charset="-122"/>
              </a:rPr>
              <a:t>包含如下调度步骤</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88496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57</a:t>
            </a:fld>
            <a:endParaRPr lang="zh-CN" altLang="en-US" smtClean="0"/>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FCFS</a:t>
            </a:r>
            <a:r>
              <a:rPr lang="zh-CN" altLang="en-US" sz="3200" b="1" dirty="0">
                <a:solidFill>
                  <a:srgbClr val="002060"/>
                </a:solidFill>
                <a:latin typeface="Calibri" pitchFamily="34" charset="0"/>
              </a:rPr>
              <a:t>作业调度</a:t>
            </a:r>
            <a:r>
              <a:rPr lang="zh-CN" altLang="en-US" sz="3200" b="1" dirty="0" smtClean="0">
                <a:solidFill>
                  <a:srgbClr val="002060"/>
                </a:solidFill>
                <a:latin typeface="Calibri" pitchFamily="34" charset="0"/>
              </a:rPr>
              <a:t>器</a:t>
            </a:r>
            <a:endParaRPr lang="zh-CN" altLang="en-US" sz="3200" b="1" dirty="0">
              <a:solidFill>
                <a:srgbClr val="002060"/>
              </a:solidFill>
              <a:latin typeface="Calibri" pitchFamily="34" charset="0"/>
            </a:endParaRPr>
          </a:p>
        </p:txBody>
      </p:sp>
      <p:sp>
        <p:nvSpPr>
          <p:cNvPr id="60" name="文本框 59"/>
          <p:cNvSpPr txBox="1"/>
          <p:nvPr/>
        </p:nvSpPr>
        <p:spPr>
          <a:xfrm>
            <a:off x="207103" y="5286805"/>
            <a:ext cx="8778951" cy="1422954"/>
          </a:xfrm>
          <a:prstGeom prst="rect">
            <a:avLst/>
          </a:prstGeom>
          <a:noFill/>
        </p:spPr>
        <p:txBody>
          <a:bodyPr wrap="square" rtlCol="0">
            <a:spAutoFit/>
          </a:bodyPr>
          <a:lstStyle/>
          <a:p>
            <a:pPr>
              <a:lnSpc>
                <a:spcPct val="150000"/>
              </a:lnSpc>
            </a:pPr>
            <a:r>
              <a:rPr lang="zh-CN" altLang="en-US" sz="2000" dirty="0" smtClean="0">
                <a:solidFill>
                  <a:srgbClr val="FF0000"/>
                </a:solidFill>
                <a:latin typeface="微软雅黑" panose="020B0503020204020204" pitchFamily="34" charset="-122"/>
                <a:ea typeface="微软雅黑" panose="020B0503020204020204" pitchFamily="34" charset="-122"/>
              </a:rPr>
              <a:t>步骤</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：作业加入</a:t>
            </a:r>
            <a:r>
              <a:rPr lang="en-US" altLang="zh-CN" sz="2000" dirty="0">
                <a:solidFill>
                  <a:srgbClr val="FF0000"/>
                </a:solidFill>
                <a:latin typeface="微软雅黑" panose="020B0503020204020204" pitchFamily="34" charset="-122"/>
                <a:ea typeface="微软雅黑" panose="020B0503020204020204" pitchFamily="34" charset="-122"/>
              </a:rPr>
              <a:t>FIFO</a:t>
            </a:r>
            <a:r>
              <a:rPr lang="zh-CN" altLang="en-US" sz="2000" dirty="0">
                <a:solidFill>
                  <a:srgbClr val="FF0000"/>
                </a:solidFill>
                <a:latin typeface="微软雅黑" panose="020B0503020204020204" pitchFamily="34" charset="-122"/>
                <a:ea typeface="微软雅黑" panose="020B0503020204020204" pitchFamily="34" charset="-122"/>
              </a:rPr>
              <a:t>队列。</a:t>
            </a:r>
            <a:r>
              <a:rPr lang="zh-CN" altLang="en-US" sz="2000" dirty="0">
                <a:latin typeface="微软雅黑" panose="020B0503020204020204" pitchFamily="34" charset="-122"/>
                <a:ea typeface="微软雅黑" panose="020B0503020204020204" pitchFamily="34" charset="-122"/>
              </a:rPr>
              <a:t>作业首先由客户端（</a:t>
            </a:r>
            <a:r>
              <a:rPr lang="en-US" altLang="zh-CN" sz="2000" dirty="0" err="1">
                <a:latin typeface="微软雅黑" panose="020B0503020204020204" pitchFamily="34" charset="-122"/>
                <a:ea typeface="微软雅黑" panose="020B0503020204020204" pitchFamily="34" charset="-122"/>
              </a:rPr>
              <a:t>BSPJobClient</a:t>
            </a:r>
            <a:r>
              <a:rPr lang="zh-CN" altLang="en-US" sz="2000" dirty="0">
                <a:latin typeface="微软雅黑" panose="020B0503020204020204" pitchFamily="34" charset="-122"/>
                <a:ea typeface="微软雅黑" panose="020B0503020204020204" pitchFamily="34" charset="-122"/>
              </a:rPr>
              <a:t>）提交至</a:t>
            </a:r>
            <a:r>
              <a:rPr lang="en-US" altLang="zh-CN" sz="2000" dirty="0">
                <a:latin typeface="微软雅黑" panose="020B0503020204020204" pitchFamily="34" charset="-122"/>
                <a:ea typeface="微软雅黑" panose="020B0503020204020204" pitchFamily="34" charset="-122"/>
              </a:rPr>
              <a:t>Master</a:t>
            </a:r>
            <a:r>
              <a:rPr lang="zh-CN" altLang="en-US" sz="2000" dirty="0">
                <a:latin typeface="微软雅黑" panose="020B0503020204020204" pitchFamily="34" charset="-122"/>
                <a:ea typeface="微软雅黑" panose="020B0503020204020204" pitchFamily="34" charset="-122"/>
              </a:rPr>
              <a:t>节点，</a:t>
            </a:r>
            <a:r>
              <a:rPr lang="en-US" altLang="zh-CN" sz="2000" dirty="0" err="1">
                <a:latin typeface="微软雅黑" panose="020B0503020204020204" pitchFamily="34" charset="-122"/>
                <a:ea typeface="微软雅黑" panose="020B0503020204020204" pitchFamily="34" charset="-122"/>
              </a:rPr>
              <a:t>BSPMaster</a:t>
            </a:r>
            <a:r>
              <a:rPr lang="zh-CN" altLang="en-US" sz="2000" dirty="0">
                <a:latin typeface="微软雅黑" panose="020B0503020204020204" pitchFamily="34" charset="-122"/>
                <a:ea typeface="微软雅黑" panose="020B0503020204020204" pitchFamily="34" charset="-122"/>
              </a:rPr>
              <a:t>会初始化该作业，生成一个代表其运行状态的对象</a:t>
            </a:r>
            <a:r>
              <a:rPr lang="en-US" altLang="zh-CN" sz="2000" dirty="0" err="1">
                <a:latin typeface="微软雅黑" panose="020B0503020204020204" pitchFamily="34" charset="-122"/>
                <a:ea typeface="微软雅黑" panose="020B0503020204020204" pitchFamily="34" charset="-122"/>
              </a:rPr>
              <a:t>JobInProgress</a:t>
            </a:r>
            <a:r>
              <a:rPr lang="zh-CN" altLang="en-US" sz="2000" dirty="0">
                <a:latin typeface="微软雅黑" panose="020B0503020204020204" pitchFamily="34" charset="-122"/>
                <a:ea typeface="微软雅黑" panose="020B0503020204020204" pitchFamily="34" charset="-122"/>
              </a:rPr>
              <a:t>，然后被</a:t>
            </a:r>
            <a:r>
              <a:rPr lang="en-US" altLang="zh-CN" sz="2000" dirty="0" err="1">
                <a:latin typeface="微软雅黑" panose="020B0503020204020204" pitchFamily="34" charset="-122"/>
                <a:ea typeface="微软雅黑" panose="020B0503020204020204" pitchFamily="34" charset="-122"/>
              </a:rPr>
              <a:t>JobListener</a:t>
            </a:r>
            <a:r>
              <a:rPr lang="zh-CN" altLang="en-US" sz="2000" dirty="0">
                <a:latin typeface="微软雅黑" panose="020B0503020204020204" pitchFamily="34" charset="-122"/>
                <a:ea typeface="微软雅黑" panose="020B0503020204020204" pitchFamily="34" charset="-122"/>
              </a:rPr>
              <a:t>中的</a:t>
            </a:r>
            <a:r>
              <a:rPr lang="en-US" altLang="zh-CN" sz="2000" dirty="0" err="1">
                <a:solidFill>
                  <a:srgbClr val="7030A0"/>
                </a:solidFill>
                <a:latin typeface="微软雅黑" panose="020B0503020204020204" pitchFamily="34" charset="-122"/>
                <a:ea typeface="微软雅黑" panose="020B0503020204020204" pitchFamily="34" charset="-122"/>
              </a:rPr>
              <a:t>jobAdded</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添加至</a:t>
            </a:r>
            <a:r>
              <a:rPr lang="en-US" altLang="zh-CN" sz="2000" dirty="0">
                <a:latin typeface="微软雅黑" panose="020B0503020204020204" pitchFamily="34" charset="-122"/>
                <a:ea typeface="微软雅黑" panose="020B0503020204020204" pitchFamily="34" charset="-122"/>
              </a:rPr>
              <a:t>FIFO</a:t>
            </a:r>
            <a:r>
              <a:rPr lang="zh-CN" altLang="en-US" sz="2000" dirty="0">
                <a:latin typeface="微软雅黑" panose="020B0503020204020204" pitchFamily="34" charset="-122"/>
                <a:ea typeface="微软雅黑" panose="020B0503020204020204" pitchFamily="34" charset="-122"/>
              </a:rPr>
              <a:t>等待队列中</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grpSp>
        <p:nvGrpSpPr>
          <p:cNvPr id="46" name="组合 45"/>
          <p:cNvGrpSpPr/>
          <p:nvPr/>
        </p:nvGrpSpPr>
        <p:grpSpPr>
          <a:xfrm>
            <a:off x="358473" y="1219200"/>
            <a:ext cx="8649078" cy="3991014"/>
            <a:chOff x="418721" y="1594965"/>
            <a:chExt cx="8649078" cy="3991014"/>
          </a:xfrm>
          <a:noFill/>
        </p:grpSpPr>
        <p:sp>
          <p:nvSpPr>
            <p:cNvPr id="47" name="矩形 46"/>
            <p:cNvSpPr/>
            <p:nvPr/>
          </p:nvSpPr>
          <p:spPr>
            <a:xfrm>
              <a:off x="1122133" y="1594965"/>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BSPJobClient</a:t>
              </a:r>
              <a:r>
                <a:rPr lang="en-US" sz="1400" dirty="0" err="1">
                  <a:solidFill>
                    <a:schemeClr val="tx1"/>
                  </a:solidFill>
                </a:rPr>
                <a:t>.launchJob</a:t>
              </a:r>
              <a:r>
                <a:rPr lang="en-US" sz="1400" dirty="0">
                  <a:solidFill>
                    <a:schemeClr val="tx1"/>
                  </a:solidFill>
                </a:rPr>
                <a:t>() </a:t>
              </a:r>
              <a:endParaRPr lang="en-US" sz="1400" dirty="0">
                <a:solidFill>
                  <a:schemeClr val="tx1"/>
                </a:solidFill>
                <a:ea typeface="宋体" panose="02010600030101010101" pitchFamily="2" charset="-122"/>
                <a:cs typeface="Times New Roman" panose="02020603050405020304" pitchFamily="18" charset="0"/>
              </a:endParaRPr>
            </a:p>
          </p:txBody>
        </p:sp>
        <p:sp>
          <p:nvSpPr>
            <p:cNvPr id="48" name="矩形 47"/>
            <p:cNvSpPr/>
            <p:nvPr/>
          </p:nvSpPr>
          <p:spPr>
            <a:xfrm>
              <a:off x="1122133" y="2171304"/>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rgbClr val="FF0000"/>
                  </a:solidFill>
                </a:rPr>
                <a:t>BSPMater.</a:t>
              </a:r>
              <a:r>
                <a:rPr lang="en-US" sz="1400" dirty="0" err="1" smtClean="0">
                  <a:solidFill>
                    <a:schemeClr val="tx1"/>
                  </a:solidFill>
                </a:rPr>
                <a:t>submit</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49" name="矩形 48"/>
            <p:cNvSpPr/>
            <p:nvPr/>
          </p:nvSpPr>
          <p:spPr>
            <a:xfrm>
              <a:off x="1122133" y="2792349"/>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BSPMater.addJob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0" name="矩形 49"/>
            <p:cNvSpPr/>
            <p:nvPr/>
          </p:nvSpPr>
          <p:spPr>
            <a:xfrm>
              <a:off x="418721" y="3473869"/>
              <a:ext cx="3492673" cy="2112110"/>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rgbClr val="FF0000"/>
                  </a:solidFill>
                </a:rPr>
                <a:t>JobListener</a:t>
              </a:r>
              <a:r>
                <a:rPr lang="en-US" sz="1400" dirty="0" err="1">
                  <a:solidFill>
                    <a:schemeClr val="tx1"/>
                  </a:solidFill>
                </a:rPr>
                <a:t>.</a:t>
              </a:r>
              <a:r>
                <a:rPr lang="en-US" sz="1400" b="1" dirty="0" err="1">
                  <a:solidFill>
                    <a:srgbClr val="7030A0"/>
                  </a:solidFill>
                </a:rPr>
                <a:t>jobAdded</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1" name="矩形 50"/>
            <p:cNvSpPr/>
            <p:nvPr/>
          </p:nvSpPr>
          <p:spPr>
            <a:xfrm>
              <a:off x="694458" y="3979082"/>
              <a:ext cx="2941197" cy="950383"/>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tx1"/>
                  </a:solidFill>
                </a:rPr>
                <a:t>QueueManager.initJob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2" name="矩形 51"/>
            <p:cNvSpPr/>
            <p:nvPr/>
          </p:nvSpPr>
          <p:spPr>
            <a:xfrm>
              <a:off x="1030421" y="4416755"/>
              <a:ext cx="2265923"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JobInProgress</a:t>
              </a:r>
              <a:r>
                <a:rPr lang="en-US" sz="1400" dirty="0" err="1">
                  <a:solidFill>
                    <a:schemeClr val="tx1"/>
                  </a:solidFill>
                </a:rPr>
                <a:t>.initTasks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3" name="矩形 52"/>
            <p:cNvSpPr/>
            <p:nvPr/>
          </p:nvSpPr>
          <p:spPr>
            <a:xfrm>
              <a:off x="1122132" y="5086233"/>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QueueManager.addJob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4" name="矩形 53"/>
            <p:cNvSpPr/>
            <p:nvPr/>
          </p:nvSpPr>
          <p:spPr>
            <a:xfrm>
              <a:off x="4430982" y="5086232"/>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WAIT_QUEUE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5" name="矩形 54"/>
            <p:cNvSpPr/>
            <p:nvPr/>
          </p:nvSpPr>
          <p:spPr>
            <a:xfrm>
              <a:off x="4430982" y="4357969"/>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PROCESSING_QUEUE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6" name="矩形 55"/>
            <p:cNvSpPr/>
            <p:nvPr/>
          </p:nvSpPr>
          <p:spPr>
            <a:xfrm>
              <a:off x="4430982" y="3617664"/>
              <a:ext cx="183137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FINISHED_QUEUE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8" name="矩形 57"/>
            <p:cNvSpPr/>
            <p:nvPr/>
          </p:nvSpPr>
          <p:spPr>
            <a:xfrm>
              <a:off x="6979481" y="5086232"/>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JobProcessor</a:t>
              </a:r>
              <a:r>
                <a:rPr lang="en-US" sz="1400" dirty="0" err="1">
                  <a:solidFill>
                    <a:schemeClr val="tx1"/>
                  </a:solidFill>
                </a:rPr>
                <a:t>.run</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9" name="矩形 58"/>
            <p:cNvSpPr/>
            <p:nvPr/>
          </p:nvSpPr>
          <p:spPr>
            <a:xfrm>
              <a:off x="6979561" y="4454273"/>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JobProcessor.</a:t>
              </a:r>
              <a:r>
                <a:rPr lang="en-US" sz="1400" b="1" dirty="0" err="1">
                  <a:solidFill>
                    <a:srgbClr val="7030A0"/>
                  </a:solidFill>
                </a:rPr>
                <a:t>schedule</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1" name="矩形 60"/>
            <p:cNvSpPr/>
            <p:nvPr/>
          </p:nvSpPr>
          <p:spPr>
            <a:xfrm>
              <a:off x="4214685" y="2372684"/>
              <a:ext cx="2501019"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TaskWork</a:t>
              </a:r>
              <a:r>
                <a:rPr lang="en-US" sz="1400" dirty="0" err="1">
                  <a:solidFill>
                    <a:schemeClr val="tx1"/>
                  </a:solidFill>
                </a:rPr>
                <a:t>.scheduleNewTasks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2" name="矩形 61"/>
            <p:cNvSpPr/>
            <p:nvPr/>
          </p:nvSpPr>
          <p:spPr>
            <a:xfrm>
              <a:off x="3950827" y="1640032"/>
              <a:ext cx="3028734"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TaskWork.</a:t>
              </a:r>
              <a:r>
                <a:rPr lang="en-US" sz="1400" b="1" dirty="0" err="1">
                  <a:solidFill>
                    <a:srgbClr val="7030A0"/>
                  </a:solidFill>
                </a:rPr>
                <a:t>sendDirectivesToGrooms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63" name="直接箭头连接符 62"/>
            <p:cNvCxnSpPr>
              <a:stCxn id="47" idx="2"/>
              <a:endCxn id="48" idx="0"/>
            </p:cNvCxnSpPr>
            <p:nvPr/>
          </p:nvCxnSpPr>
          <p:spPr>
            <a:xfrm>
              <a:off x="2165059" y="1887584"/>
              <a:ext cx="0" cy="28372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48" idx="2"/>
              <a:endCxn id="49" idx="0"/>
            </p:cNvCxnSpPr>
            <p:nvPr/>
          </p:nvCxnSpPr>
          <p:spPr>
            <a:xfrm>
              <a:off x="2165059" y="2463923"/>
              <a:ext cx="0" cy="328427"/>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209800" y="1872125"/>
              <a:ext cx="284052" cy="307777"/>
            </a:xfrm>
            <a:prstGeom prst="rect">
              <a:avLst/>
            </a:prstGeom>
            <a:grpFill/>
          </p:spPr>
          <p:txBody>
            <a:bodyPr wrap="none" rtlCol="0">
              <a:spAutoFit/>
            </a:bodyPr>
            <a:lstStyle/>
            <a:p>
              <a:r>
                <a:rPr lang="en-US" sz="1400" dirty="0" smtClean="0">
                  <a:latin typeface="+mn-lt"/>
                </a:rPr>
                <a:t>1</a:t>
              </a:r>
              <a:endParaRPr lang="en-US" sz="1400" dirty="0">
                <a:latin typeface="+mn-lt"/>
              </a:endParaRPr>
            </a:p>
          </p:txBody>
        </p:sp>
        <p:sp>
          <p:nvSpPr>
            <p:cNvPr id="66" name="文本框 65"/>
            <p:cNvSpPr txBox="1"/>
            <p:nvPr/>
          </p:nvSpPr>
          <p:spPr>
            <a:xfrm>
              <a:off x="2209800" y="2463613"/>
              <a:ext cx="284052" cy="307777"/>
            </a:xfrm>
            <a:prstGeom prst="rect">
              <a:avLst/>
            </a:prstGeom>
            <a:grpFill/>
          </p:spPr>
          <p:txBody>
            <a:bodyPr wrap="none" rtlCol="0">
              <a:spAutoFit/>
            </a:bodyPr>
            <a:lstStyle/>
            <a:p>
              <a:r>
                <a:rPr lang="en-US" sz="1400" dirty="0" smtClean="0">
                  <a:latin typeface="+mn-lt"/>
                </a:rPr>
                <a:t>2</a:t>
              </a:r>
              <a:endParaRPr lang="en-US" sz="1400" dirty="0">
                <a:latin typeface="+mn-lt"/>
              </a:endParaRPr>
            </a:p>
          </p:txBody>
        </p:sp>
        <p:cxnSp>
          <p:nvCxnSpPr>
            <p:cNvPr id="67" name="直接箭头连接符 66"/>
            <p:cNvCxnSpPr>
              <a:stCxn id="49" idx="2"/>
              <a:endCxn id="50" idx="0"/>
            </p:cNvCxnSpPr>
            <p:nvPr/>
          </p:nvCxnSpPr>
          <p:spPr>
            <a:xfrm flipH="1">
              <a:off x="2165058" y="3084968"/>
              <a:ext cx="1" cy="38890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209800" y="3130916"/>
              <a:ext cx="284052" cy="307777"/>
            </a:xfrm>
            <a:prstGeom prst="rect">
              <a:avLst/>
            </a:prstGeom>
            <a:grpFill/>
          </p:spPr>
          <p:txBody>
            <a:bodyPr wrap="none" rtlCol="0">
              <a:spAutoFit/>
            </a:bodyPr>
            <a:lstStyle/>
            <a:p>
              <a:r>
                <a:rPr lang="en-US" sz="1400" dirty="0" smtClean="0">
                  <a:latin typeface="+mn-lt"/>
                </a:rPr>
                <a:t>3</a:t>
              </a:r>
              <a:endParaRPr lang="en-US" sz="1400" dirty="0">
                <a:latin typeface="+mn-lt"/>
              </a:endParaRPr>
            </a:p>
          </p:txBody>
        </p:sp>
        <p:cxnSp>
          <p:nvCxnSpPr>
            <p:cNvPr id="69" name="直接箭头连接符 68"/>
            <p:cNvCxnSpPr>
              <a:stCxn id="53" idx="3"/>
              <a:endCxn id="54" idx="1"/>
            </p:cNvCxnSpPr>
            <p:nvPr/>
          </p:nvCxnSpPr>
          <p:spPr>
            <a:xfrm flipV="1">
              <a:off x="3207983" y="5232542"/>
              <a:ext cx="1222999" cy="1"/>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3938270" y="5225810"/>
              <a:ext cx="284052" cy="307777"/>
            </a:xfrm>
            <a:prstGeom prst="rect">
              <a:avLst/>
            </a:prstGeom>
            <a:grpFill/>
          </p:spPr>
          <p:txBody>
            <a:bodyPr wrap="none" rtlCol="0">
              <a:spAutoFit/>
            </a:bodyPr>
            <a:lstStyle/>
            <a:p>
              <a:r>
                <a:rPr lang="en-US" sz="1400" dirty="0" smtClean="0">
                  <a:latin typeface="+mn-lt"/>
                </a:rPr>
                <a:t>4</a:t>
              </a:r>
              <a:endParaRPr lang="en-US" sz="1400" dirty="0">
                <a:latin typeface="+mn-lt"/>
              </a:endParaRPr>
            </a:p>
          </p:txBody>
        </p:sp>
        <p:cxnSp>
          <p:nvCxnSpPr>
            <p:cNvPr id="71" name="直接箭头连接符 70"/>
            <p:cNvCxnSpPr>
              <a:stCxn id="58" idx="1"/>
              <a:endCxn id="54" idx="3"/>
            </p:cNvCxnSpPr>
            <p:nvPr/>
          </p:nvCxnSpPr>
          <p:spPr>
            <a:xfrm flipH="1">
              <a:off x="6262354" y="5232542"/>
              <a:ext cx="717127" cy="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519391" y="5225810"/>
              <a:ext cx="284052" cy="307777"/>
            </a:xfrm>
            <a:prstGeom prst="rect">
              <a:avLst/>
            </a:prstGeom>
            <a:grpFill/>
          </p:spPr>
          <p:txBody>
            <a:bodyPr wrap="none" rtlCol="0">
              <a:spAutoFit/>
            </a:bodyPr>
            <a:lstStyle/>
            <a:p>
              <a:r>
                <a:rPr lang="en-US" sz="1400" dirty="0" smtClean="0">
                  <a:latin typeface="+mn-lt"/>
                </a:rPr>
                <a:t>5</a:t>
              </a:r>
              <a:endParaRPr lang="en-US" sz="1400" dirty="0">
                <a:latin typeface="+mn-lt"/>
              </a:endParaRPr>
            </a:p>
          </p:txBody>
        </p:sp>
        <p:cxnSp>
          <p:nvCxnSpPr>
            <p:cNvPr id="73" name="直接箭头连接符 72"/>
            <p:cNvCxnSpPr>
              <a:stCxn id="58" idx="0"/>
              <a:endCxn id="59" idx="2"/>
            </p:cNvCxnSpPr>
            <p:nvPr/>
          </p:nvCxnSpPr>
          <p:spPr>
            <a:xfrm flipV="1">
              <a:off x="7978639" y="4746892"/>
              <a:ext cx="80" cy="3393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164030" y="4758668"/>
              <a:ext cx="284052" cy="307777"/>
            </a:xfrm>
            <a:prstGeom prst="rect">
              <a:avLst/>
            </a:prstGeom>
            <a:grpFill/>
          </p:spPr>
          <p:txBody>
            <a:bodyPr wrap="none" rtlCol="0">
              <a:spAutoFit/>
            </a:bodyPr>
            <a:lstStyle/>
            <a:p>
              <a:r>
                <a:rPr lang="en-US" sz="1400" dirty="0" smtClean="0">
                  <a:latin typeface="+mn-lt"/>
                </a:rPr>
                <a:t>6</a:t>
              </a:r>
              <a:endParaRPr lang="en-US" sz="1400" dirty="0">
                <a:latin typeface="+mn-lt"/>
              </a:endParaRPr>
            </a:p>
          </p:txBody>
        </p:sp>
        <p:sp>
          <p:nvSpPr>
            <p:cNvPr id="75" name="矩形 74"/>
            <p:cNvSpPr/>
            <p:nvPr/>
          </p:nvSpPr>
          <p:spPr>
            <a:xfrm>
              <a:off x="6889479" y="3342507"/>
              <a:ext cx="2178320" cy="54157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Java</a:t>
              </a:r>
            </a:p>
            <a:p>
              <a:pPr algn="ctr"/>
              <a:r>
                <a:rPr lang="en-US" sz="1400" dirty="0" err="1" smtClean="0">
                  <a:solidFill>
                    <a:schemeClr val="tx1"/>
                  </a:solidFill>
                  <a:ea typeface="宋体" panose="02010600030101010101" pitchFamily="2" charset="-122"/>
                  <a:cs typeface="Times New Roman" panose="02020603050405020304" pitchFamily="18" charset="0"/>
                </a:rPr>
                <a:t>ScheduledExecutorService</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76" name="直接箭头连接符 75"/>
            <p:cNvCxnSpPr>
              <a:stCxn id="59" idx="0"/>
              <a:endCxn id="75" idx="2"/>
            </p:cNvCxnSpPr>
            <p:nvPr/>
          </p:nvCxnSpPr>
          <p:spPr>
            <a:xfrm flipH="1" flipV="1">
              <a:off x="7978639" y="3884085"/>
              <a:ext cx="80" cy="57018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75" idx="0"/>
              <a:endCxn id="61" idx="3"/>
            </p:cNvCxnSpPr>
            <p:nvPr/>
          </p:nvCxnSpPr>
          <p:spPr>
            <a:xfrm rot="16200000" flipV="1">
              <a:off x="6935416" y="2299283"/>
              <a:ext cx="823513" cy="1262935"/>
            </a:xfrm>
            <a:prstGeom prst="bentConnector2">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1" idx="0"/>
              <a:endCxn id="62" idx="2"/>
            </p:cNvCxnSpPr>
            <p:nvPr/>
          </p:nvCxnSpPr>
          <p:spPr>
            <a:xfrm flipV="1">
              <a:off x="5465194" y="1932650"/>
              <a:ext cx="0" cy="440033"/>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148744" y="4016171"/>
              <a:ext cx="268942" cy="306084"/>
            </a:xfrm>
            <a:prstGeom prst="rect">
              <a:avLst/>
            </a:prstGeom>
            <a:grpFill/>
          </p:spPr>
          <p:txBody>
            <a:bodyPr wrap="square" rtlCol="0">
              <a:spAutoFit/>
            </a:bodyPr>
            <a:lstStyle/>
            <a:p>
              <a:r>
                <a:rPr lang="en-US" sz="1400" dirty="0" smtClean="0">
                  <a:latin typeface="+mn-lt"/>
                </a:rPr>
                <a:t>7</a:t>
              </a:r>
              <a:endParaRPr lang="en-US" sz="1400" dirty="0">
                <a:latin typeface="+mn-lt"/>
              </a:endParaRPr>
            </a:p>
          </p:txBody>
        </p:sp>
        <p:sp>
          <p:nvSpPr>
            <p:cNvPr id="80" name="文本框 79"/>
            <p:cNvSpPr txBox="1"/>
            <p:nvPr/>
          </p:nvSpPr>
          <p:spPr>
            <a:xfrm>
              <a:off x="7347875" y="2246095"/>
              <a:ext cx="284052" cy="307777"/>
            </a:xfrm>
            <a:prstGeom prst="rect">
              <a:avLst/>
            </a:prstGeom>
            <a:grpFill/>
          </p:spPr>
          <p:txBody>
            <a:bodyPr wrap="none" rtlCol="0">
              <a:spAutoFit/>
            </a:bodyPr>
            <a:lstStyle/>
            <a:p>
              <a:r>
                <a:rPr lang="en-US" sz="1400" dirty="0" smtClean="0">
                  <a:latin typeface="+mn-lt"/>
                </a:rPr>
                <a:t>8</a:t>
              </a:r>
              <a:endParaRPr lang="en-US" sz="1400" dirty="0">
                <a:latin typeface="+mn-lt"/>
              </a:endParaRPr>
            </a:p>
          </p:txBody>
        </p:sp>
        <p:sp>
          <p:nvSpPr>
            <p:cNvPr id="81" name="文本框 80"/>
            <p:cNvSpPr txBox="1"/>
            <p:nvPr/>
          </p:nvSpPr>
          <p:spPr>
            <a:xfrm>
              <a:off x="5492948" y="2003451"/>
              <a:ext cx="284052" cy="307777"/>
            </a:xfrm>
            <a:prstGeom prst="rect">
              <a:avLst/>
            </a:prstGeom>
            <a:grpFill/>
          </p:spPr>
          <p:txBody>
            <a:bodyPr wrap="none" rtlCol="0">
              <a:spAutoFit/>
            </a:bodyPr>
            <a:lstStyle/>
            <a:p>
              <a:r>
                <a:rPr lang="en-US" sz="1400" dirty="0" smtClean="0">
                  <a:latin typeface="+mn-lt"/>
                </a:rPr>
                <a:t>9</a:t>
              </a:r>
              <a:endParaRPr lang="en-US" sz="1400" dirty="0">
                <a:latin typeface="+mn-lt"/>
              </a:endParaRPr>
            </a:p>
          </p:txBody>
        </p:sp>
        <p:cxnSp>
          <p:nvCxnSpPr>
            <p:cNvPr id="82" name="曲线连接符 81"/>
            <p:cNvCxnSpPr>
              <a:stCxn id="55" idx="3"/>
              <a:endCxn id="56" idx="3"/>
            </p:cNvCxnSpPr>
            <p:nvPr/>
          </p:nvCxnSpPr>
          <p:spPr>
            <a:xfrm flipH="1" flipV="1">
              <a:off x="6262353" y="3763974"/>
              <a:ext cx="1" cy="740305"/>
            </a:xfrm>
            <a:prstGeom prst="curvedConnector3">
              <a:avLst>
                <a:gd name="adj1" fmla="val -228600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54" idx="3"/>
              <a:endCxn id="55" idx="3"/>
            </p:cNvCxnSpPr>
            <p:nvPr/>
          </p:nvCxnSpPr>
          <p:spPr>
            <a:xfrm flipV="1">
              <a:off x="6262354" y="4504279"/>
              <a:ext cx="12700" cy="728263"/>
            </a:xfrm>
            <a:prstGeom prst="curvedConnector3">
              <a:avLst>
                <a:gd name="adj1" fmla="val 18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6470901" y="3971569"/>
              <a:ext cx="367408" cy="307777"/>
            </a:xfrm>
            <a:prstGeom prst="rect">
              <a:avLst/>
            </a:prstGeom>
            <a:grpFill/>
          </p:spPr>
          <p:txBody>
            <a:bodyPr wrap="none" rtlCol="0">
              <a:spAutoFit/>
            </a:bodyPr>
            <a:lstStyle/>
            <a:p>
              <a:r>
                <a:rPr lang="en-US" sz="1400" dirty="0" smtClean="0">
                  <a:latin typeface="+mn-lt"/>
                </a:rPr>
                <a:t>10</a:t>
              </a:r>
              <a:endParaRPr lang="en-US" sz="1400" dirty="0">
                <a:latin typeface="+mn-lt"/>
              </a:endParaRPr>
            </a:p>
          </p:txBody>
        </p:sp>
      </p:grpSp>
    </p:spTree>
    <p:extLst>
      <p:ext uri="{BB962C8B-B14F-4D97-AF65-F5344CB8AC3E}">
        <p14:creationId xmlns:p14="http://schemas.microsoft.com/office/powerpoint/2010/main" val="25632832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58</a:t>
            </a:fld>
            <a:endParaRPr lang="zh-CN" altLang="en-US" smtClean="0"/>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FCFS</a:t>
            </a:r>
            <a:r>
              <a:rPr lang="zh-CN" altLang="en-US" sz="3200" b="1" dirty="0">
                <a:solidFill>
                  <a:srgbClr val="002060"/>
                </a:solidFill>
                <a:latin typeface="Calibri" pitchFamily="34" charset="0"/>
              </a:rPr>
              <a:t>作业调度</a:t>
            </a:r>
            <a:r>
              <a:rPr lang="zh-CN" altLang="en-US" sz="3200" b="1" dirty="0" smtClean="0">
                <a:solidFill>
                  <a:srgbClr val="002060"/>
                </a:solidFill>
                <a:latin typeface="Calibri" pitchFamily="34" charset="0"/>
              </a:rPr>
              <a:t>器</a:t>
            </a:r>
            <a:endParaRPr lang="zh-CN" altLang="en-US" sz="3200" b="1" dirty="0">
              <a:solidFill>
                <a:srgbClr val="002060"/>
              </a:solidFill>
              <a:latin typeface="Calibri" pitchFamily="34" charset="0"/>
            </a:endParaRPr>
          </a:p>
        </p:txBody>
      </p:sp>
      <p:sp>
        <p:nvSpPr>
          <p:cNvPr id="60" name="文本框 59"/>
          <p:cNvSpPr txBox="1"/>
          <p:nvPr/>
        </p:nvSpPr>
        <p:spPr>
          <a:xfrm>
            <a:off x="207103" y="5286805"/>
            <a:ext cx="8778951" cy="1422954"/>
          </a:xfrm>
          <a:prstGeom prst="rect">
            <a:avLst/>
          </a:prstGeom>
          <a:noFill/>
        </p:spPr>
        <p:txBody>
          <a:bodyPr wrap="square" rtlCol="0">
            <a:spAutoFit/>
          </a:bodyPr>
          <a:lstStyle/>
          <a:p>
            <a:pPr>
              <a:lnSpc>
                <a:spcPct val="150000"/>
              </a:lnSpc>
            </a:pPr>
            <a:r>
              <a:rPr lang="zh-CN" altLang="en-US" sz="2000" dirty="0" smtClean="0">
                <a:solidFill>
                  <a:srgbClr val="FF0000"/>
                </a:solidFill>
                <a:latin typeface="微软雅黑" panose="020B0503020204020204" pitchFamily="34" charset="-122"/>
                <a:ea typeface="微软雅黑" panose="020B0503020204020204" pitchFamily="34" charset="-122"/>
              </a:rPr>
              <a:t>步骤</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：下一个执行作业选择。</a:t>
            </a:r>
            <a:r>
              <a:rPr lang="zh-CN" altLang="en-US" sz="2000" dirty="0">
                <a:latin typeface="微软雅黑" panose="020B0503020204020204" pitchFamily="34" charset="-122"/>
                <a:ea typeface="微软雅黑" panose="020B0503020204020204" pitchFamily="34" charset="-122"/>
              </a:rPr>
              <a:t>作业的选择由</a:t>
            </a:r>
            <a:r>
              <a:rPr lang="en-US" altLang="zh-CN" sz="2000" dirty="0" err="1">
                <a:latin typeface="微软雅黑" panose="020B0503020204020204" pitchFamily="34" charset="-122"/>
                <a:ea typeface="微软雅黑" panose="020B0503020204020204" pitchFamily="34" charset="-122"/>
              </a:rPr>
              <a:t>JobProcessor</a:t>
            </a:r>
            <a:r>
              <a:rPr lang="zh-CN" altLang="en-US" sz="2000" dirty="0">
                <a:latin typeface="微软雅黑" panose="020B0503020204020204" pitchFamily="34" charset="-122"/>
                <a:ea typeface="微软雅黑" panose="020B0503020204020204" pitchFamily="34" charset="-122"/>
              </a:rPr>
              <a:t>完成，当</a:t>
            </a:r>
            <a:r>
              <a:rPr lang="en-US" altLang="zh-CN" sz="2000" dirty="0">
                <a:latin typeface="微软雅黑" panose="020B0503020204020204" pitchFamily="34" charset="-122"/>
                <a:ea typeface="微软雅黑" panose="020B0503020204020204" pitchFamily="34" charset="-122"/>
              </a:rPr>
              <a:t>FIFO</a:t>
            </a:r>
            <a:r>
              <a:rPr lang="zh-CN" altLang="en-US" sz="2000" dirty="0">
                <a:latin typeface="微软雅黑" panose="020B0503020204020204" pitchFamily="34" charset="-122"/>
                <a:ea typeface="微软雅黑" panose="020B0503020204020204" pitchFamily="34" charset="-122"/>
              </a:rPr>
              <a:t>队列有作业等待时，</a:t>
            </a:r>
            <a:r>
              <a:rPr lang="en-US" altLang="zh-CN" sz="2000" dirty="0" err="1">
                <a:latin typeface="微软雅黑" panose="020B0503020204020204" pitchFamily="34" charset="-122"/>
                <a:ea typeface="微软雅黑" panose="020B0503020204020204" pitchFamily="34" charset="-122"/>
              </a:rPr>
              <a:t>JobProcessor</a:t>
            </a:r>
            <a:r>
              <a:rPr lang="zh-CN" altLang="en-US" sz="2000" dirty="0">
                <a:latin typeface="微软雅黑" panose="020B0503020204020204" pitchFamily="34" charset="-122"/>
                <a:ea typeface="微软雅黑" panose="020B0503020204020204" pitchFamily="34" charset="-122"/>
              </a:rPr>
              <a:t>会从等待队列的队首摘取一个作业放入运行队列中，并调用</a:t>
            </a:r>
            <a:r>
              <a:rPr lang="en-US" altLang="zh-CN" sz="2000" dirty="0">
                <a:solidFill>
                  <a:srgbClr val="7030A0"/>
                </a:solidFill>
                <a:latin typeface="微软雅黑" panose="020B0503020204020204" pitchFamily="34" charset="-122"/>
                <a:ea typeface="微软雅黑" panose="020B0503020204020204" pitchFamily="34" charset="-122"/>
              </a:rPr>
              <a:t>schedule</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进行调度工作</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46" name="组合 45"/>
          <p:cNvGrpSpPr/>
          <p:nvPr/>
        </p:nvGrpSpPr>
        <p:grpSpPr>
          <a:xfrm>
            <a:off x="358473" y="1219200"/>
            <a:ext cx="8649078" cy="3991014"/>
            <a:chOff x="418721" y="1594965"/>
            <a:chExt cx="8649078" cy="3991014"/>
          </a:xfrm>
          <a:noFill/>
        </p:grpSpPr>
        <p:sp>
          <p:nvSpPr>
            <p:cNvPr id="47" name="矩形 46"/>
            <p:cNvSpPr/>
            <p:nvPr/>
          </p:nvSpPr>
          <p:spPr>
            <a:xfrm>
              <a:off x="1122133" y="1594965"/>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BSPJobClient</a:t>
              </a:r>
              <a:r>
                <a:rPr lang="en-US" sz="1400" dirty="0" err="1">
                  <a:solidFill>
                    <a:schemeClr val="tx1"/>
                  </a:solidFill>
                </a:rPr>
                <a:t>.launchJob</a:t>
              </a:r>
              <a:r>
                <a:rPr lang="en-US" sz="1400" dirty="0">
                  <a:solidFill>
                    <a:schemeClr val="tx1"/>
                  </a:solidFill>
                </a:rPr>
                <a:t>() </a:t>
              </a:r>
              <a:endParaRPr lang="en-US" sz="1400" dirty="0">
                <a:solidFill>
                  <a:schemeClr val="tx1"/>
                </a:solidFill>
                <a:ea typeface="宋体" panose="02010600030101010101" pitchFamily="2" charset="-122"/>
                <a:cs typeface="Times New Roman" panose="02020603050405020304" pitchFamily="18" charset="0"/>
              </a:endParaRPr>
            </a:p>
          </p:txBody>
        </p:sp>
        <p:sp>
          <p:nvSpPr>
            <p:cNvPr id="48" name="矩形 47"/>
            <p:cNvSpPr/>
            <p:nvPr/>
          </p:nvSpPr>
          <p:spPr>
            <a:xfrm>
              <a:off x="1122133" y="2171304"/>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rgbClr val="FF0000"/>
                  </a:solidFill>
                </a:rPr>
                <a:t>BSPMater.</a:t>
              </a:r>
              <a:r>
                <a:rPr lang="en-US" sz="1400" dirty="0" err="1" smtClean="0">
                  <a:solidFill>
                    <a:schemeClr val="tx1"/>
                  </a:solidFill>
                </a:rPr>
                <a:t>submit</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49" name="矩形 48"/>
            <p:cNvSpPr/>
            <p:nvPr/>
          </p:nvSpPr>
          <p:spPr>
            <a:xfrm>
              <a:off x="1122133" y="2792349"/>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BSPMater.addJob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0" name="矩形 49"/>
            <p:cNvSpPr/>
            <p:nvPr/>
          </p:nvSpPr>
          <p:spPr>
            <a:xfrm>
              <a:off x="418721" y="3473869"/>
              <a:ext cx="3492673" cy="2112110"/>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rgbClr val="FF0000"/>
                  </a:solidFill>
                </a:rPr>
                <a:t>JobListener</a:t>
              </a:r>
              <a:r>
                <a:rPr lang="en-US" sz="1400" dirty="0" err="1">
                  <a:solidFill>
                    <a:schemeClr val="tx1"/>
                  </a:solidFill>
                </a:rPr>
                <a:t>.</a:t>
              </a:r>
              <a:r>
                <a:rPr lang="en-US" sz="1400" b="1" dirty="0" err="1">
                  <a:solidFill>
                    <a:srgbClr val="7030A0"/>
                  </a:solidFill>
                </a:rPr>
                <a:t>jobAdded</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1" name="矩形 50"/>
            <p:cNvSpPr/>
            <p:nvPr/>
          </p:nvSpPr>
          <p:spPr>
            <a:xfrm>
              <a:off x="694458" y="3979082"/>
              <a:ext cx="2941197" cy="950383"/>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tx1"/>
                  </a:solidFill>
                </a:rPr>
                <a:t>QueueManager.initJob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2" name="矩形 51"/>
            <p:cNvSpPr/>
            <p:nvPr/>
          </p:nvSpPr>
          <p:spPr>
            <a:xfrm>
              <a:off x="1030421" y="4416755"/>
              <a:ext cx="2265923"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JobInProgress</a:t>
              </a:r>
              <a:r>
                <a:rPr lang="en-US" sz="1400" dirty="0" err="1">
                  <a:solidFill>
                    <a:schemeClr val="tx1"/>
                  </a:solidFill>
                </a:rPr>
                <a:t>.initTasks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3" name="矩形 52"/>
            <p:cNvSpPr/>
            <p:nvPr/>
          </p:nvSpPr>
          <p:spPr>
            <a:xfrm>
              <a:off x="1122132" y="5086233"/>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QueueManager.addJob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4" name="矩形 53"/>
            <p:cNvSpPr/>
            <p:nvPr/>
          </p:nvSpPr>
          <p:spPr>
            <a:xfrm>
              <a:off x="4430982" y="5086232"/>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WAIT_QUEUE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5" name="矩形 54"/>
            <p:cNvSpPr/>
            <p:nvPr/>
          </p:nvSpPr>
          <p:spPr>
            <a:xfrm>
              <a:off x="4430982" y="4357969"/>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PROCESSING_QUEUE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6" name="矩形 55"/>
            <p:cNvSpPr/>
            <p:nvPr/>
          </p:nvSpPr>
          <p:spPr>
            <a:xfrm>
              <a:off x="4430982" y="3617664"/>
              <a:ext cx="183137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FINISHED_QUEUE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8" name="矩形 57"/>
            <p:cNvSpPr/>
            <p:nvPr/>
          </p:nvSpPr>
          <p:spPr>
            <a:xfrm>
              <a:off x="6979481" y="5086232"/>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JobProcessor</a:t>
              </a:r>
              <a:r>
                <a:rPr lang="en-US" sz="1400" dirty="0" err="1">
                  <a:solidFill>
                    <a:schemeClr val="tx1"/>
                  </a:solidFill>
                </a:rPr>
                <a:t>.run</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9" name="矩形 58"/>
            <p:cNvSpPr/>
            <p:nvPr/>
          </p:nvSpPr>
          <p:spPr>
            <a:xfrm>
              <a:off x="6979561" y="4454273"/>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JobProcessor.</a:t>
              </a:r>
              <a:r>
                <a:rPr lang="en-US" sz="1400" b="1" dirty="0" err="1">
                  <a:solidFill>
                    <a:srgbClr val="7030A0"/>
                  </a:solidFill>
                </a:rPr>
                <a:t>schedule</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1" name="矩形 60"/>
            <p:cNvSpPr/>
            <p:nvPr/>
          </p:nvSpPr>
          <p:spPr>
            <a:xfrm>
              <a:off x="4214685" y="2372684"/>
              <a:ext cx="2501019"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TaskWork</a:t>
              </a:r>
              <a:r>
                <a:rPr lang="en-US" sz="1400" dirty="0" err="1">
                  <a:solidFill>
                    <a:schemeClr val="tx1"/>
                  </a:solidFill>
                </a:rPr>
                <a:t>.scheduleNewTasks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2" name="矩形 61"/>
            <p:cNvSpPr/>
            <p:nvPr/>
          </p:nvSpPr>
          <p:spPr>
            <a:xfrm>
              <a:off x="3950827" y="1640032"/>
              <a:ext cx="3028734"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TaskWork.</a:t>
              </a:r>
              <a:r>
                <a:rPr lang="en-US" sz="1400" b="1" dirty="0" err="1">
                  <a:solidFill>
                    <a:srgbClr val="7030A0"/>
                  </a:solidFill>
                </a:rPr>
                <a:t>sendDirectivesToGrooms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63" name="直接箭头连接符 62"/>
            <p:cNvCxnSpPr>
              <a:stCxn id="47" idx="2"/>
              <a:endCxn id="48" idx="0"/>
            </p:cNvCxnSpPr>
            <p:nvPr/>
          </p:nvCxnSpPr>
          <p:spPr>
            <a:xfrm>
              <a:off x="2165059" y="1887584"/>
              <a:ext cx="0" cy="28372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48" idx="2"/>
              <a:endCxn id="49" idx="0"/>
            </p:cNvCxnSpPr>
            <p:nvPr/>
          </p:nvCxnSpPr>
          <p:spPr>
            <a:xfrm>
              <a:off x="2165059" y="2463923"/>
              <a:ext cx="0" cy="328427"/>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209800" y="1872125"/>
              <a:ext cx="284052" cy="307777"/>
            </a:xfrm>
            <a:prstGeom prst="rect">
              <a:avLst/>
            </a:prstGeom>
            <a:grpFill/>
          </p:spPr>
          <p:txBody>
            <a:bodyPr wrap="none" rtlCol="0">
              <a:spAutoFit/>
            </a:bodyPr>
            <a:lstStyle/>
            <a:p>
              <a:r>
                <a:rPr lang="en-US" sz="1400" dirty="0" smtClean="0">
                  <a:latin typeface="+mn-lt"/>
                </a:rPr>
                <a:t>1</a:t>
              </a:r>
              <a:endParaRPr lang="en-US" sz="1400" dirty="0">
                <a:latin typeface="+mn-lt"/>
              </a:endParaRPr>
            </a:p>
          </p:txBody>
        </p:sp>
        <p:sp>
          <p:nvSpPr>
            <p:cNvPr id="66" name="文本框 65"/>
            <p:cNvSpPr txBox="1"/>
            <p:nvPr/>
          </p:nvSpPr>
          <p:spPr>
            <a:xfrm>
              <a:off x="2209800" y="2463613"/>
              <a:ext cx="284052" cy="307777"/>
            </a:xfrm>
            <a:prstGeom prst="rect">
              <a:avLst/>
            </a:prstGeom>
            <a:grpFill/>
          </p:spPr>
          <p:txBody>
            <a:bodyPr wrap="none" rtlCol="0">
              <a:spAutoFit/>
            </a:bodyPr>
            <a:lstStyle/>
            <a:p>
              <a:r>
                <a:rPr lang="en-US" sz="1400" dirty="0" smtClean="0">
                  <a:latin typeface="+mn-lt"/>
                </a:rPr>
                <a:t>2</a:t>
              </a:r>
              <a:endParaRPr lang="en-US" sz="1400" dirty="0">
                <a:latin typeface="+mn-lt"/>
              </a:endParaRPr>
            </a:p>
          </p:txBody>
        </p:sp>
        <p:cxnSp>
          <p:nvCxnSpPr>
            <p:cNvPr id="67" name="直接箭头连接符 66"/>
            <p:cNvCxnSpPr>
              <a:stCxn id="49" idx="2"/>
              <a:endCxn id="50" idx="0"/>
            </p:cNvCxnSpPr>
            <p:nvPr/>
          </p:nvCxnSpPr>
          <p:spPr>
            <a:xfrm flipH="1">
              <a:off x="2165058" y="3084968"/>
              <a:ext cx="1" cy="38890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209800" y="3130916"/>
              <a:ext cx="284052" cy="307777"/>
            </a:xfrm>
            <a:prstGeom prst="rect">
              <a:avLst/>
            </a:prstGeom>
            <a:grpFill/>
          </p:spPr>
          <p:txBody>
            <a:bodyPr wrap="none" rtlCol="0">
              <a:spAutoFit/>
            </a:bodyPr>
            <a:lstStyle/>
            <a:p>
              <a:r>
                <a:rPr lang="en-US" sz="1400" dirty="0" smtClean="0">
                  <a:latin typeface="+mn-lt"/>
                </a:rPr>
                <a:t>3</a:t>
              </a:r>
              <a:endParaRPr lang="en-US" sz="1400" dirty="0">
                <a:latin typeface="+mn-lt"/>
              </a:endParaRPr>
            </a:p>
          </p:txBody>
        </p:sp>
        <p:cxnSp>
          <p:nvCxnSpPr>
            <p:cNvPr id="69" name="直接箭头连接符 68"/>
            <p:cNvCxnSpPr>
              <a:stCxn id="53" idx="3"/>
              <a:endCxn id="54" idx="1"/>
            </p:cNvCxnSpPr>
            <p:nvPr/>
          </p:nvCxnSpPr>
          <p:spPr>
            <a:xfrm flipV="1">
              <a:off x="3207983" y="5232542"/>
              <a:ext cx="1222999" cy="1"/>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3938270" y="5225810"/>
              <a:ext cx="284052" cy="307777"/>
            </a:xfrm>
            <a:prstGeom prst="rect">
              <a:avLst/>
            </a:prstGeom>
            <a:grpFill/>
          </p:spPr>
          <p:txBody>
            <a:bodyPr wrap="none" rtlCol="0">
              <a:spAutoFit/>
            </a:bodyPr>
            <a:lstStyle/>
            <a:p>
              <a:r>
                <a:rPr lang="en-US" sz="1400" dirty="0" smtClean="0">
                  <a:latin typeface="+mn-lt"/>
                </a:rPr>
                <a:t>4</a:t>
              </a:r>
              <a:endParaRPr lang="en-US" sz="1400" dirty="0">
                <a:latin typeface="+mn-lt"/>
              </a:endParaRPr>
            </a:p>
          </p:txBody>
        </p:sp>
        <p:cxnSp>
          <p:nvCxnSpPr>
            <p:cNvPr id="71" name="直接箭头连接符 70"/>
            <p:cNvCxnSpPr>
              <a:stCxn id="58" idx="1"/>
              <a:endCxn id="54" idx="3"/>
            </p:cNvCxnSpPr>
            <p:nvPr/>
          </p:nvCxnSpPr>
          <p:spPr>
            <a:xfrm flipH="1">
              <a:off x="6262354" y="5232542"/>
              <a:ext cx="717127" cy="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519391" y="5225810"/>
              <a:ext cx="284052" cy="307777"/>
            </a:xfrm>
            <a:prstGeom prst="rect">
              <a:avLst/>
            </a:prstGeom>
            <a:grpFill/>
          </p:spPr>
          <p:txBody>
            <a:bodyPr wrap="none" rtlCol="0">
              <a:spAutoFit/>
            </a:bodyPr>
            <a:lstStyle/>
            <a:p>
              <a:r>
                <a:rPr lang="en-US" sz="1400" dirty="0" smtClean="0">
                  <a:latin typeface="+mn-lt"/>
                </a:rPr>
                <a:t>5</a:t>
              </a:r>
              <a:endParaRPr lang="en-US" sz="1400" dirty="0">
                <a:latin typeface="+mn-lt"/>
              </a:endParaRPr>
            </a:p>
          </p:txBody>
        </p:sp>
        <p:cxnSp>
          <p:nvCxnSpPr>
            <p:cNvPr id="73" name="直接箭头连接符 72"/>
            <p:cNvCxnSpPr>
              <a:stCxn id="58" idx="0"/>
              <a:endCxn id="59" idx="2"/>
            </p:cNvCxnSpPr>
            <p:nvPr/>
          </p:nvCxnSpPr>
          <p:spPr>
            <a:xfrm flipV="1">
              <a:off x="7978639" y="4746892"/>
              <a:ext cx="80" cy="3393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164030" y="4758668"/>
              <a:ext cx="284052" cy="307777"/>
            </a:xfrm>
            <a:prstGeom prst="rect">
              <a:avLst/>
            </a:prstGeom>
            <a:grpFill/>
          </p:spPr>
          <p:txBody>
            <a:bodyPr wrap="none" rtlCol="0">
              <a:spAutoFit/>
            </a:bodyPr>
            <a:lstStyle/>
            <a:p>
              <a:r>
                <a:rPr lang="en-US" sz="1400" dirty="0" smtClean="0">
                  <a:latin typeface="+mn-lt"/>
                </a:rPr>
                <a:t>6</a:t>
              </a:r>
              <a:endParaRPr lang="en-US" sz="1400" dirty="0">
                <a:latin typeface="+mn-lt"/>
              </a:endParaRPr>
            </a:p>
          </p:txBody>
        </p:sp>
        <p:sp>
          <p:nvSpPr>
            <p:cNvPr id="75" name="矩形 74"/>
            <p:cNvSpPr/>
            <p:nvPr/>
          </p:nvSpPr>
          <p:spPr>
            <a:xfrm>
              <a:off x="6889479" y="3342507"/>
              <a:ext cx="2178320" cy="54157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Java</a:t>
              </a:r>
            </a:p>
            <a:p>
              <a:pPr algn="ctr"/>
              <a:r>
                <a:rPr lang="en-US" sz="1400" dirty="0" err="1" smtClean="0">
                  <a:solidFill>
                    <a:schemeClr val="tx1"/>
                  </a:solidFill>
                  <a:ea typeface="宋体" panose="02010600030101010101" pitchFamily="2" charset="-122"/>
                  <a:cs typeface="Times New Roman" panose="02020603050405020304" pitchFamily="18" charset="0"/>
                </a:rPr>
                <a:t>ScheduledExecutorService</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76" name="直接箭头连接符 75"/>
            <p:cNvCxnSpPr>
              <a:stCxn id="59" idx="0"/>
              <a:endCxn id="75" idx="2"/>
            </p:cNvCxnSpPr>
            <p:nvPr/>
          </p:nvCxnSpPr>
          <p:spPr>
            <a:xfrm flipH="1" flipV="1">
              <a:off x="7978639" y="3884085"/>
              <a:ext cx="80" cy="57018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75" idx="0"/>
              <a:endCxn id="61" idx="3"/>
            </p:cNvCxnSpPr>
            <p:nvPr/>
          </p:nvCxnSpPr>
          <p:spPr>
            <a:xfrm rot="16200000" flipV="1">
              <a:off x="6935416" y="2299283"/>
              <a:ext cx="823513" cy="1262935"/>
            </a:xfrm>
            <a:prstGeom prst="bentConnector2">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1" idx="0"/>
              <a:endCxn id="62" idx="2"/>
            </p:cNvCxnSpPr>
            <p:nvPr/>
          </p:nvCxnSpPr>
          <p:spPr>
            <a:xfrm flipV="1">
              <a:off x="5465194" y="1932650"/>
              <a:ext cx="0" cy="440033"/>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148744" y="4016171"/>
              <a:ext cx="268942" cy="306084"/>
            </a:xfrm>
            <a:prstGeom prst="rect">
              <a:avLst/>
            </a:prstGeom>
            <a:grpFill/>
          </p:spPr>
          <p:txBody>
            <a:bodyPr wrap="square" rtlCol="0">
              <a:spAutoFit/>
            </a:bodyPr>
            <a:lstStyle/>
            <a:p>
              <a:r>
                <a:rPr lang="en-US" sz="1400" dirty="0" smtClean="0">
                  <a:latin typeface="+mn-lt"/>
                </a:rPr>
                <a:t>7</a:t>
              </a:r>
              <a:endParaRPr lang="en-US" sz="1400" dirty="0">
                <a:latin typeface="+mn-lt"/>
              </a:endParaRPr>
            </a:p>
          </p:txBody>
        </p:sp>
        <p:sp>
          <p:nvSpPr>
            <p:cNvPr id="80" name="文本框 79"/>
            <p:cNvSpPr txBox="1"/>
            <p:nvPr/>
          </p:nvSpPr>
          <p:spPr>
            <a:xfrm>
              <a:off x="7347875" y="2246095"/>
              <a:ext cx="284052" cy="307777"/>
            </a:xfrm>
            <a:prstGeom prst="rect">
              <a:avLst/>
            </a:prstGeom>
            <a:grpFill/>
          </p:spPr>
          <p:txBody>
            <a:bodyPr wrap="none" rtlCol="0">
              <a:spAutoFit/>
            </a:bodyPr>
            <a:lstStyle/>
            <a:p>
              <a:r>
                <a:rPr lang="en-US" sz="1400" dirty="0" smtClean="0">
                  <a:latin typeface="+mn-lt"/>
                </a:rPr>
                <a:t>8</a:t>
              </a:r>
              <a:endParaRPr lang="en-US" sz="1400" dirty="0">
                <a:latin typeface="+mn-lt"/>
              </a:endParaRPr>
            </a:p>
          </p:txBody>
        </p:sp>
        <p:sp>
          <p:nvSpPr>
            <p:cNvPr id="81" name="文本框 80"/>
            <p:cNvSpPr txBox="1"/>
            <p:nvPr/>
          </p:nvSpPr>
          <p:spPr>
            <a:xfrm>
              <a:off x="5492948" y="2003451"/>
              <a:ext cx="284052" cy="307777"/>
            </a:xfrm>
            <a:prstGeom prst="rect">
              <a:avLst/>
            </a:prstGeom>
            <a:grpFill/>
          </p:spPr>
          <p:txBody>
            <a:bodyPr wrap="none" rtlCol="0">
              <a:spAutoFit/>
            </a:bodyPr>
            <a:lstStyle/>
            <a:p>
              <a:r>
                <a:rPr lang="en-US" sz="1400" dirty="0" smtClean="0">
                  <a:latin typeface="+mn-lt"/>
                </a:rPr>
                <a:t>9</a:t>
              </a:r>
              <a:endParaRPr lang="en-US" sz="1400" dirty="0">
                <a:latin typeface="+mn-lt"/>
              </a:endParaRPr>
            </a:p>
          </p:txBody>
        </p:sp>
        <p:cxnSp>
          <p:nvCxnSpPr>
            <p:cNvPr id="82" name="曲线连接符 81"/>
            <p:cNvCxnSpPr>
              <a:stCxn id="55" idx="3"/>
              <a:endCxn id="56" idx="3"/>
            </p:cNvCxnSpPr>
            <p:nvPr/>
          </p:nvCxnSpPr>
          <p:spPr>
            <a:xfrm flipH="1" flipV="1">
              <a:off x="6262353" y="3763974"/>
              <a:ext cx="1" cy="740305"/>
            </a:xfrm>
            <a:prstGeom prst="curvedConnector3">
              <a:avLst>
                <a:gd name="adj1" fmla="val -228600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54" idx="3"/>
              <a:endCxn id="55" idx="3"/>
            </p:cNvCxnSpPr>
            <p:nvPr/>
          </p:nvCxnSpPr>
          <p:spPr>
            <a:xfrm flipV="1">
              <a:off x="6262354" y="4504279"/>
              <a:ext cx="12700" cy="728263"/>
            </a:xfrm>
            <a:prstGeom prst="curvedConnector3">
              <a:avLst>
                <a:gd name="adj1" fmla="val 18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6470901" y="3971569"/>
              <a:ext cx="367408" cy="307777"/>
            </a:xfrm>
            <a:prstGeom prst="rect">
              <a:avLst/>
            </a:prstGeom>
            <a:grpFill/>
          </p:spPr>
          <p:txBody>
            <a:bodyPr wrap="none" rtlCol="0">
              <a:spAutoFit/>
            </a:bodyPr>
            <a:lstStyle/>
            <a:p>
              <a:r>
                <a:rPr lang="en-US" sz="1400" dirty="0" smtClean="0">
                  <a:latin typeface="+mn-lt"/>
                </a:rPr>
                <a:t>10</a:t>
              </a:r>
              <a:endParaRPr lang="en-US" sz="1400" dirty="0">
                <a:latin typeface="+mn-lt"/>
              </a:endParaRPr>
            </a:p>
          </p:txBody>
        </p:sp>
      </p:grpSp>
    </p:spTree>
    <p:extLst>
      <p:ext uri="{BB962C8B-B14F-4D97-AF65-F5344CB8AC3E}">
        <p14:creationId xmlns:p14="http://schemas.microsoft.com/office/powerpoint/2010/main" val="5185779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59</a:t>
            </a:fld>
            <a:endParaRPr lang="zh-CN" altLang="en-US" smtClean="0"/>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FCFS</a:t>
            </a:r>
            <a:r>
              <a:rPr lang="zh-CN" altLang="en-US" sz="3200" b="1" dirty="0">
                <a:solidFill>
                  <a:srgbClr val="002060"/>
                </a:solidFill>
                <a:latin typeface="Calibri" pitchFamily="34" charset="0"/>
              </a:rPr>
              <a:t>作业调度</a:t>
            </a:r>
            <a:r>
              <a:rPr lang="zh-CN" altLang="en-US" sz="3200" b="1" dirty="0" smtClean="0">
                <a:solidFill>
                  <a:srgbClr val="002060"/>
                </a:solidFill>
                <a:latin typeface="Calibri" pitchFamily="34" charset="0"/>
              </a:rPr>
              <a:t>器</a:t>
            </a:r>
            <a:endParaRPr lang="zh-CN" altLang="en-US" sz="3200" b="1" dirty="0">
              <a:solidFill>
                <a:srgbClr val="002060"/>
              </a:solidFill>
              <a:latin typeface="Calibri" pitchFamily="34" charset="0"/>
            </a:endParaRPr>
          </a:p>
        </p:txBody>
      </p:sp>
      <p:sp>
        <p:nvSpPr>
          <p:cNvPr id="60" name="文本框 59"/>
          <p:cNvSpPr txBox="1"/>
          <p:nvPr/>
        </p:nvSpPr>
        <p:spPr>
          <a:xfrm>
            <a:off x="207103" y="5286805"/>
            <a:ext cx="8778951" cy="1477328"/>
          </a:xfrm>
          <a:prstGeom prst="rect">
            <a:avLst/>
          </a:prstGeom>
          <a:noFill/>
        </p:spPr>
        <p:txBody>
          <a:bodyPr wrap="square" rtlCol="0">
            <a:spAutoFit/>
          </a:bodyPr>
          <a:lstStyle/>
          <a:p>
            <a:pPr>
              <a:lnSpc>
                <a:spcPct val="150000"/>
              </a:lnSpc>
            </a:pPr>
            <a:r>
              <a:rPr lang="zh-CN" altLang="en-US" sz="2000" dirty="0" smtClean="0">
                <a:solidFill>
                  <a:srgbClr val="FF0000"/>
                </a:solidFill>
                <a:latin typeface="微软雅黑" panose="020B0503020204020204" pitchFamily="34" charset="-122"/>
                <a:ea typeface="微软雅黑" panose="020B0503020204020204" pitchFamily="34" charset="-122"/>
              </a:rPr>
              <a:t>步骤</a:t>
            </a:r>
            <a:r>
              <a:rPr lang="en-US" altLang="zh-CN" sz="2000" dirty="0">
                <a:solidFill>
                  <a:srgbClr val="FF0000"/>
                </a:solidFill>
                <a:latin typeface="微软雅黑" panose="020B0503020204020204" pitchFamily="34" charset="-122"/>
                <a:ea typeface="微软雅黑" panose="020B0503020204020204" pitchFamily="34" charset="-122"/>
              </a:rPr>
              <a:t>3</a:t>
            </a:r>
            <a:r>
              <a:rPr lang="zh-CN" altLang="en-US" sz="2000" dirty="0">
                <a:solidFill>
                  <a:srgbClr val="FF0000"/>
                </a:solidFill>
                <a:latin typeface="微软雅黑" panose="020B0503020204020204" pitchFamily="34" charset="-122"/>
                <a:ea typeface="微软雅黑" panose="020B0503020204020204" pitchFamily="34" charset="-122"/>
              </a:rPr>
              <a:t>：任务分配至执行节点</a:t>
            </a:r>
            <a:r>
              <a:rPr lang="zh-CN" altLang="en-US" sz="2000" dirty="0" smtClean="0">
                <a:solidFill>
                  <a:srgbClr val="FF0000"/>
                </a:solidFill>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TaskWork</a:t>
            </a:r>
            <a:r>
              <a:rPr lang="zh-CN" altLang="en-US" sz="2000" dirty="0">
                <a:latin typeface="微软雅黑" panose="020B0503020204020204" pitchFamily="34" charset="-122"/>
                <a:ea typeface="微软雅黑" panose="020B0503020204020204" pitchFamily="34" charset="-122"/>
              </a:rPr>
              <a:t>会利用注册在</a:t>
            </a:r>
            <a:r>
              <a:rPr lang="en-US" altLang="zh-CN" sz="2000" dirty="0" err="1">
                <a:latin typeface="微软雅黑" panose="020B0503020204020204" pitchFamily="34" charset="-122"/>
                <a:ea typeface="微软雅黑" panose="020B0503020204020204" pitchFamily="34" charset="-122"/>
              </a:rPr>
              <a:t>JobInProgress</a:t>
            </a:r>
            <a:r>
              <a:rPr lang="zh-CN" altLang="en-US" sz="2000" dirty="0">
                <a:latin typeface="微软雅黑" panose="020B0503020204020204" pitchFamily="34" charset="-122"/>
                <a:ea typeface="微软雅黑" panose="020B0503020204020204" pitchFamily="34" charset="-122"/>
              </a:rPr>
              <a:t>对象中的任务分配策略来为任务分配具体执行节点，然后</a:t>
            </a:r>
            <a:r>
              <a:rPr lang="en-US" altLang="zh-CN" sz="2000" dirty="0" err="1">
                <a:latin typeface="微软雅黑" panose="020B0503020204020204" pitchFamily="34" charset="-122"/>
                <a:ea typeface="微软雅黑" panose="020B0503020204020204" pitchFamily="34" charset="-122"/>
              </a:rPr>
              <a:t>TaskWork</a:t>
            </a:r>
            <a:r>
              <a:rPr lang="zh-CN" altLang="en-US" sz="2000" dirty="0">
                <a:latin typeface="微软雅黑" panose="020B0503020204020204" pitchFamily="34" charset="-122"/>
                <a:ea typeface="微软雅黑" panose="020B0503020204020204" pitchFamily="34" charset="-122"/>
              </a:rPr>
              <a:t>发出任务执行指令至具体执行的</a:t>
            </a:r>
            <a:r>
              <a:rPr lang="en-US" altLang="zh-CN" sz="2000" dirty="0" err="1">
                <a:latin typeface="微软雅黑" panose="020B0503020204020204" pitchFamily="34" charset="-122"/>
                <a:ea typeface="微软雅黑" panose="020B0503020204020204" pitchFamily="34" charset="-122"/>
              </a:rPr>
              <a:t>GroomServer</a:t>
            </a:r>
            <a:r>
              <a:rPr lang="zh-CN" altLang="en-US" sz="2000" dirty="0">
                <a:latin typeface="微软雅黑" panose="020B0503020204020204" pitchFamily="34" charset="-122"/>
                <a:ea typeface="微软雅黑" panose="020B0503020204020204" pitchFamily="34" charset="-122"/>
              </a:rPr>
              <a:t>，至此作业调度流程结束</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46" name="组合 45"/>
          <p:cNvGrpSpPr/>
          <p:nvPr/>
        </p:nvGrpSpPr>
        <p:grpSpPr>
          <a:xfrm>
            <a:off x="358473" y="1219200"/>
            <a:ext cx="8649078" cy="3991014"/>
            <a:chOff x="418721" y="1594965"/>
            <a:chExt cx="8649078" cy="3991014"/>
          </a:xfrm>
          <a:noFill/>
        </p:grpSpPr>
        <p:sp>
          <p:nvSpPr>
            <p:cNvPr id="47" name="矩形 46"/>
            <p:cNvSpPr/>
            <p:nvPr/>
          </p:nvSpPr>
          <p:spPr>
            <a:xfrm>
              <a:off x="1122133" y="1594965"/>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BSPJobClient</a:t>
              </a:r>
              <a:r>
                <a:rPr lang="en-US" sz="1400" dirty="0" err="1">
                  <a:solidFill>
                    <a:schemeClr val="tx1"/>
                  </a:solidFill>
                </a:rPr>
                <a:t>.launchJob</a:t>
              </a:r>
              <a:r>
                <a:rPr lang="en-US" sz="1400" dirty="0">
                  <a:solidFill>
                    <a:schemeClr val="tx1"/>
                  </a:solidFill>
                </a:rPr>
                <a:t>() </a:t>
              </a:r>
              <a:endParaRPr lang="en-US" sz="1400" dirty="0">
                <a:solidFill>
                  <a:schemeClr val="tx1"/>
                </a:solidFill>
                <a:ea typeface="宋体" panose="02010600030101010101" pitchFamily="2" charset="-122"/>
                <a:cs typeface="Times New Roman" panose="02020603050405020304" pitchFamily="18" charset="0"/>
              </a:endParaRPr>
            </a:p>
          </p:txBody>
        </p:sp>
        <p:sp>
          <p:nvSpPr>
            <p:cNvPr id="48" name="矩形 47"/>
            <p:cNvSpPr/>
            <p:nvPr/>
          </p:nvSpPr>
          <p:spPr>
            <a:xfrm>
              <a:off x="1122133" y="2171304"/>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rgbClr val="FF0000"/>
                  </a:solidFill>
                </a:rPr>
                <a:t>BSPMater.</a:t>
              </a:r>
              <a:r>
                <a:rPr lang="en-US" sz="1400" dirty="0" err="1" smtClean="0">
                  <a:solidFill>
                    <a:schemeClr val="tx1"/>
                  </a:solidFill>
                </a:rPr>
                <a:t>submit</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49" name="矩形 48"/>
            <p:cNvSpPr/>
            <p:nvPr/>
          </p:nvSpPr>
          <p:spPr>
            <a:xfrm>
              <a:off x="1122133" y="2792349"/>
              <a:ext cx="208585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BSPMater.addJob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0" name="矩形 49"/>
            <p:cNvSpPr/>
            <p:nvPr/>
          </p:nvSpPr>
          <p:spPr>
            <a:xfrm>
              <a:off x="418721" y="3473869"/>
              <a:ext cx="3492673" cy="2112110"/>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rgbClr val="FF0000"/>
                  </a:solidFill>
                </a:rPr>
                <a:t>JobListener</a:t>
              </a:r>
              <a:r>
                <a:rPr lang="en-US" sz="1400" dirty="0" err="1">
                  <a:solidFill>
                    <a:schemeClr val="tx1"/>
                  </a:solidFill>
                </a:rPr>
                <a:t>.</a:t>
              </a:r>
              <a:r>
                <a:rPr lang="en-US" sz="1400" b="1" dirty="0" err="1">
                  <a:solidFill>
                    <a:srgbClr val="7030A0"/>
                  </a:solidFill>
                </a:rPr>
                <a:t>jobAdded</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1" name="矩形 50"/>
            <p:cNvSpPr/>
            <p:nvPr/>
          </p:nvSpPr>
          <p:spPr>
            <a:xfrm>
              <a:off x="694458" y="3979082"/>
              <a:ext cx="2941197" cy="950383"/>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tx1"/>
                  </a:solidFill>
                </a:rPr>
                <a:t>QueueManager.initJob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2" name="矩形 51"/>
            <p:cNvSpPr/>
            <p:nvPr/>
          </p:nvSpPr>
          <p:spPr>
            <a:xfrm>
              <a:off x="1030421" y="4416755"/>
              <a:ext cx="2265923"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JobInProgress</a:t>
              </a:r>
              <a:r>
                <a:rPr lang="en-US" sz="1400" dirty="0" err="1">
                  <a:solidFill>
                    <a:schemeClr val="tx1"/>
                  </a:solidFill>
                </a:rPr>
                <a:t>.initTasks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3" name="矩形 52"/>
            <p:cNvSpPr/>
            <p:nvPr/>
          </p:nvSpPr>
          <p:spPr>
            <a:xfrm>
              <a:off x="1122132" y="5086233"/>
              <a:ext cx="208585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QueueManager.addJob</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4" name="矩形 53"/>
            <p:cNvSpPr/>
            <p:nvPr/>
          </p:nvSpPr>
          <p:spPr>
            <a:xfrm>
              <a:off x="4430982" y="5086232"/>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WAIT_QUEUE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5" name="矩形 54"/>
            <p:cNvSpPr/>
            <p:nvPr/>
          </p:nvSpPr>
          <p:spPr>
            <a:xfrm>
              <a:off x="4430982" y="4357969"/>
              <a:ext cx="1831372"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PROCESSING_QUEUE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6" name="矩形 55"/>
            <p:cNvSpPr/>
            <p:nvPr/>
          </p:nvSpPr>
          <p:spPr>
            <a:xfrm>
              <a:off x="4430982" y="3617664"/>
              <a:ext cx="1831371"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FINISHED_QUEUE</a:t>
              </a:r>
              <a:endParaRPr lang="en-US" sz="1400" dirty="0">
                <a:solidFill>
                  <a:schemeClr val="tx1"/>
                </a:solidFill>
                <a:ea typeface="宋体" panose="02010600030101010101" pitchFamily="2" charset="-122"/>
                <a:cs typeface="Times New Roman" panose="02020603050405020304" pitchFamily="18" charset="0"/>
              </a:endParaRPr>
            </a:p>
          </p:txBody>
        </p:sp>
        <p:sp>
          <p:nvSpPr>
            <p:cNvPr id="58" name="矩形 57"/>
            <p:cNvSpPr/>
            <p:nvPr/>
          </p:nvSpPr>
          <p:spPr>
            <a:xfrm>
              <a:off x="6979481" y="5086232"/>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JobProcessor</a:t>
              </a:r>
              <a:r>
                <a:rPr lang="en-US" sz="1400" dirty="0" err="1">
                  <a:solidFill>
                    <a:schemeClr val="tx1"/>
                  </a:solidFill>
                </a:rPr>
                <a:t>.run</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59" name="矩形 58"/>
            <p:cNvSpPr/>
            <p:nvPr/>
          </p:nvSpPr>
          <p:spPr>
            <a:xfrm>
              <a:off x="6979561" y="4454273"/>
              <a:ext cx="1998315"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JobProcessor.</a:t>
              </a:r>
              <a:r>
                <a:rPr lang="en-US" sz="1400" b="1" dirty="0" err="1">
                  <a:solidFill>
                    <a:srgbClr val="7030A0"/>
                  </a:solidFill>
                </a:rPr>
                <a:t>schedule</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1" name="矩形 60"/>
            <p:cNvSpPr/>
            <p:nvPr/>
          </p:nvSpPr>
          <p:spPr>
            <a:xfrm>
              <a:off x="4214685" y="2372684"/>
              <a:ext cx="2501019"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rPr>
                <a:t>TaskWork</a:t>
              </a:r>
              <a:r>
                <a:rPr lang="en-US" sz="1400" dirty="0" err="1">
                  <a:solidFill>
                    <a:schemeClr val="tx1"/>
                  </a:solidFill>
                </a:rPr>
                <a:t>.scheduleNewTasks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sp>
          <p:nvSpPr>
            <p:cNvPr id="62" name="矩形 61"/>
            <p:cNvSpPr/>
            <p:nvPr/>
          </p:nvSpPr>
          <p:spPr>
            <a:xfrm>
              <a:off x="3950827" y="1640032"/>
              <a:ext cx="3028734" cy="292619"/>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TaskWork.</a:t>
              </a:r>
              <a:r>
                <a:rPr lang="en-US" sz="1400" b="1" dirty="0" err="1">
                  <a:solidFill>
                    <a:srgbClr val="7030A0"/>
                  </a:solidFill>
                </a:rPr>
                <a:t>sendDirectivesToGrooms</a:t>
              </a:r>
              <a:r>
                <a:rPr lang="en-US" sz="1400" dirty="0">
                  <a:solidFill>
                    <a:schemeClr val="tx1"/>
                  </a:solidFill>
                </a:rPr>
                <a:t>()</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63" name="直接箭头连接符 62"/>
            <p:cNvCxnSpPr>
              <a:stCxn id="47" idx="2"/>
              <a:endCxn id="48" idx="0"/>
            </p:cNvCxnSpPr>
            <p:nvPr/>
          </p:nvCxnSpPr>
          <p:spPr>
            <a:xfrm>
              <a:off x="2165059" y="1887584"/>
              <a:ext cx="0" cy="28372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48" idx="2"/>
              <a:endCxn id="49" idx="0"/>
            </p:cNvCxnSpPr>
            <p:nvPr/>
          </p:nvCxnSpPr>
          <p:spPr>
            <a:xfrm>
              <a:off x="2165059" y="2463923"/>
              <a:ext cx="0" cy="328427"/>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209800" y="1872125"/>
              <a:ext cx="284052" cy="307777"/>
            </a:xfrm>
            <a:prstGeom prst="rect">
              <a:avLst/>
            </a:prstGeom>
            <a:grpFill/>
          </p:spPr>
          <p:txBody>
            <a:bodyPr wrap="none" rtlCol="0">
              <a:spAutoFit/>
            </a:bodyPr>
            <a:lstStyle/>
            <a:p>
              <a:r>
                <a:rPr lang="en-US" sz="1400" dirty="0" smtClean="0">
                  <a:latin typeface="+mn-lt"/>
                </a:rPr>
                <a:t>1</a:t>
              </a:r>
              <a:endParaRPr lang="en-US" sz="1400" dirty="0">
                <a:latin typeface="+mn-lt"/>
              </a:endParaRPr>
            </a:p>
          </p:txBody>
        </p:sp>
        <p:sp>
          <p:nvSpPr>
            <p:cNvPr id="66" name="文本框 65"/>
            <p:cNvSpPr txBox="1"/>
            <p:nvPr/>
          </p:nvSpPr>
          <p:spPr>
            <a:xfrm>
              <a:off x="2209800" y="2463613"/>
              <a:ext cx="284052" cy="307777"/>
            </a:xfrm>
            <a:prstGeom prst="rect">
              <a:avLst/>
            </a:prstGeom>
            <a:grpFill/>
          </p:spPr>
          <p:txBody>
            <a:bodyPr wrap="none" rtlCol="0">
              <a:spAutoFit/>
            </a:bodyPr>
            <a:lstStyle/>
            <a:p>
              <a:r>
                <a:rPr lang="en-US" sz="1400" dirty="0" smtClean="0">
                  <a:latin typeface="+mn-lt"/>
                </a:rPr>
                <a:t>2</a:t>
              </a:r>
              <a:endParaRPr lang="en-US" sz="1400" dirty="0">
                <a:latin typeface="+mn-lt"/>
              </a:endParaRPr>
            </a:p>
          </p:txBody>
        </p:sp>
        <p:cxnSp>
          <p:nvCxnSpPr>
            <p:cNvPr id="67" name="直接箭头连接符 66"/>
            <p:cNvCxnSpPr>
              <a:stCxn id="49" idx="2"/>
              <a:endCxn id="50" idx="0"/>
            </p:cNvCxnSpPr>
            <p:nvPr/>
          </p:nvCxnSpPr>
          <p:spPr>
            <a:xfrm flipH="1">
              <a:off x="2165058" y="3084968"/>
              <a:ext cx="1" cy="38890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209800" y="3130916"/>
              <a:ext cx="284052" cy="307777"/>
            </a:xfrm>
            <a:prstGeom prst="rect">
              <a:avLst/>
            </a:prstGeom>
            <a:grpFill/>
          </p:spPr>
          <p:txBody>
            <a:bodyPr wrap="none" rtlCol="0">
              <a:spAutoFit/>
            </a:bodyPr>
            <a:lstStyle/>
            <a:p>
              <a:r>
                <a:rPr lang="en-US" sz="1400" dirty="0" smtClean="0">
                  <a:latin typeface="+mn-lt"/>
                </a:rPr>
                <a:t>3</a:t>
              </a:r>
              <a:endParaRPr lang="en-US" sz="1400" dirty="0">
                <a:latin typeface="+mn-lt"/>
              </a:endParaRPr>
            </a:p>
          </p:txBody>
        </p:sp>
        <p:cxnSp>
          <p:nvCxnSpPr>
            <p:cNvPr id="69" name="直接箭头连接符 68"/>
            <p:cNvCxnSpPr>
              <a:stCxn id="53" idx="3"/>
              <a:endCxn id="54" idx="1"/>
            </p:cNvCxnSpPr>
            <p:nvPr/>
          </p:nvCxnSpPr>
          <p:spPr>
            <a:xfrm flipV="1">
              <a:off x="3207983" y="5232542"/>
              <a:ext cx="1222999" cy="1"/>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3938270" y="5225810"/>
              <a:ext cx="284052" cy="307777"/>
            </a:xfrm>
            <a:prstGeom prst="rect">
              <a:avLst/>
            </a:prstGeom>
            <a:grpFill/>
          </p:spPr>
          <p:txBody>
            <a:bodyPr wrap="none" rtlCol="0">
              <a:spAutoFit/>
            </a:bodyPr>
            <a:lstStyle/>
            <a:p>
              <a:r>
                <a:rPr lang="en-US" sz="1400" dirty="0" smtClean="0">
                  <a:latin typeface="+mn-lt"/>
                </a:rPr>
                <a:t>4</a:t>
              </a:r>
              <a:endParaRPr lang="en-US" sz="1400" dirty="0">
                <a:latin typeface="+mn-lt"/>
              </a:endParaRPr>
            </a:p>
          </p:txBody>
        </p:sp>
        <p:cxnSp>
          <p:nvCxnSpPr>
            <p:cNvPr id="71" name="直接箭头连接符 70"/>
            <p:cNvCxnSpPr>
              <a:stCxn id="58" idx="1"/>
              <a:endCxn id="54" idx="3"/>
            </p:cNvCxnSpPr>
            <p:nvPr/>
          </p:nvCxnSpPr>
          <p:spPr>
            <a:xfrm flipH="1">
              <a:off x="6262354" y="5232542"/>
              <a:ext cx="717127" cy="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519391" y="5225810"/>
              <a:ext cx="284052" cy="307777"/>
            </a:xfrm>
            <a:prstGeom prst="rect">
              <a:avLst/>
            </a:prstGeom>
            <a:grpFill/>
          </p:spPr>
          <p:txBody>
            <a:bodyPr wrap="none" rtlCol="0">
              <a:spAutoFit/>
            </a:bodyPr>
            <a:lstStyle/>
            <a:p>
              <a:r>
                <a:rPr lang="en-US" sz="1400" dirty="0" smtClean="0">
                  <a:latin typeface="+mn-lt"/>
                </a:rPr>
                <a:t>5</a:t>
              </a:r>
              <a:endParaRPr lang="en-US" sz="1400" dirty="0">
                <a:latin typeface="+mn-lt"/>
              </a:endParaRPr>
            </a:p>
          </p:txBody>
        </p:sp>
        <p:cxnSp>
          <p:nvCxnSpPr>
            <p:cNvPr id="73" name="直接箭头连接符 72"/>
            <p:cNvCxnSpPr>
              <a:stCxn id="58" idx="0"/>
              <a:endCxn id="59" idx="2"/>
            </p:cNvCxnSpPr>
            <p:nvPr/>
          </p:nvCxnSpPr>
          <p:spPr>
            <a:xfrm flipV="1">
              <a:off x="7978639" y="4746892"/>
              <a:ext cx="80" cy="339340"/>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164030" y="4758668"/>
              <a:ext cx="284052" cy="307777"/>
            </a:xfrm>
            <a:prstGeom prst="rect">
              <a:avLst/>
            </a:prstGeom>
            <a:grpFill/>
          </p:spPr>
          <p:txBody>
            <a:bodyPr wrap="none" rtlCol="0">
              <a:spAutoFit/>
            </a:bodyPr>
            <a:lstStyle/>
            <a:p>
              <a:r>
                <a:rPr lang="en-US" sz="1400" dirty="0" smtClean="0">
                  <a:latin typeface="+mn-lt"/>
                </a:rPr>
                <a:t>6</a:t>
              </a:r>
              <a:endParaRPr lang="en-US" sz="1400" dirty="0">
                <a:latin typeface="+mn-lt"/>
              </a:endParaRPr>
            </a:p>
          </p:txBody>
        </p:sp>
        <p:sp>
          <p:nvSpPr>
            <p:cNvPr id="75" name="矩形 74"/>
            <p:cNvSpPr/>
            <p:nvPr/>
          </p:nvSpPr>
          <p:spPr>
            <a:xfrm>
              <a:off x="6889479" y="3342507"/>
              <a:ext cx="2178320" cy="541578"/>
            </a:xfrm>
            <a:prstGeom prst="rect">
              <a:avLst/>
            </a:prstGeom>
            <a:gr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Java</a:t>
              </a:r>
            </a:p>
            <a:p>
              <a:pPr algn="ctr"/>
              <a:r>
                <a:rPr lang="en-US" sz="1400" dirty="0" err="1" smtClean="0">
                  <a:solidFill>
                    <a:schemeClr val="tx1"/>
                  </a:solidFill>
                  <a:ea typeface="宋体" panose="02010600030101010101" pitchFamily="2" charset="-122"/>
                  <a:cs typeface="Times New Roman" panose="02020603050405020304" pitchFamily="18" charset="0"/>
                </a:rPr>
                <a:t>ScheduledExecutorService</a:t>
              </a:r>
              <a:endParaRPr lang="en-US" sz="1400" dirty="0">
                <a:solidFill>
                  <a:schemeClr val="tx1"/>
                </a:solidFill>
                <a:ea typeface="宋体" panose="02010600030101010101" pitchFamily="2" charset="-122"/>
                <a:cs typeface="Times New Roman" panose="02020603050405020304" pitchFamily="18" charset="0"/>
              </a:endParaRPr>
            </a:p>
          </p:txBody>
        </p:sp>
        <p:cxnSp>
          <p:nvCxnSpPr>
            <p:cNvPr id="76" name="直接箭头连接符 75"/>
            <p:cNvCxnSpPr>
              <a:stCxn id="59" idx="0"/>
              <a:endCxn id="75" idx="2"/>
            </p:cNvCxnSpPr>
            <p:nvPr/>
          </p:nvCxnSpPr>
          <p:spPr>
            <a:xfrm flipH="1" flipV="1">
              <a:off x="7978639" y="3884085"/>
              <a:ext cx="80" cy="570188"/>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75" idx="0"/>
              <a:endCxn id="61" idx="3"/>
            </p:cNvCxnSpPr>
            <p:nvPr/>
          </p:nvCxnSpPr>
          <p:spPr>
            <a:xfrm rot="16200000" flipV="1">
              <a:off x="6935416" y="2299283"/>
              <a:ext cx="823513" cy="1262935"/>
            </a:xfrm>
            <a:prstGeom prst="bentConnector2">
              <a:avLst/>
            </a:prstGeom>
            <a:grpFill/>
            <a:ln w="1270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1" idx="0"/>
              <a:endCxn id="62" idx="2"/>
            </p:cNvCxnSpPr>
            <p:nvPr/>
          </p:nvCxnSpPr>
          <p:spPr>
            <a:xfrm flipV="1">
              <a:off x="5465194" y="1932650"/>
              <a:ext cx="0" cy="440033"/>
            </a:xfrm>
            <a:prstGeom prst="straightConnector1">
              <a:avLst/>
            </a:prstGeom>
            <a:grpFill/>
            <a:ln w="12700">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148744" y="4016171"/>
              <a:ext cx="268942" cy="306084"/>
            </a:xfrm>
            <a:prstGeom prst="rect">
              <a:avLst/>
            </a:prstGeom>
            <a:grpFill/>
          </p:spPr>
          <p:txBody>
            <a:bodyPr wrap="square" rtlCol="0">
              <a:spAutoFit/>
            </a:bodyPr>
            <a:lstStyle/>
            <a:p>
              <a:r>
                <a:rPr lang="en-US" sz="1400" dirty="0" smtClean="0">
                  <a:latin typeface="+mn-lt"/>
                </a:rPr>
                <a:t>7</a:t>
              </a:r>
              <a:endParaRPr lang="en-US" sz="1400" dirty="0">
                <a:latin typeface="+mn-lt"/>
              </a:endParaRPr>
            </a:p>
          </p:txBody>
        </p:sp>
        <p:sp>
          <p:nvSpPr>
            <p:cNvPr id="80" name="文本框 79"/>
            <p:cNvSpPr txBox="1"/>
            <p:nvPr/>
          </p:nvSpPr>
          <p:spPr>
            <a:xfrm>
              <a:off x="7347875" y="2246095"/>
              <a:ext cx="284052" cy="307777"/>
            </a:xfrm>
            <a:prstGeom prst="rect">
              <a:avLst/>
            </a:prstGeom>
            <a:grpFill/>
          </p:spPr>
          <p:txBody>
            <a:bodyPr wrap="none" rtlCol="0">
              <a:spAutoFit/>
            </a:bodyPr>
            <a:lstStyle/>
            <a:p>
              <a:r>
                <a:rPr lang="en-US" sz="1400" dirty="0" smtClean="0">
                  <a:latin typeface="+mn-lt"/>
                </a:rPr>
                <a:t>8</a:t>
              </a:r>
              <a:endParaRPr lang="en-US" sz="1400" dirty="0">
                <a:latin typeface="+mn-lt"/>
              </a:endParaRPr>
            </a:p>
          </p:txBody>
        </p:sp>
        <p:sp>
          <p:nvSpPr>
            <p:cNvPr id="81" name="文本框 80"/>
            <p:cNvSpPr txBox="1"/>
            <p:nvPr/>
          </p:nvSpPr>
          <p:spPr>
            <a:xfrm>
              <a:off x="5492948" y="2003451"/>
              <a:ext cx="284052" cy="307777"/>
            </a:xfrm>
            <a:prstGeom prst="rect">
              <a:avLst/>
            </a:prstGeom>
            <a:grpFill/>
          </p:spPr>
          <p:txBody>
            <a:bodyPr wrap="none" rtlCol="0">
              <a:spAutoFit/>
            </a:bodyPr>
            <a:lstStyle/>
            <a:p>
              <a:r>
                <a:rPr lang="en-US" sz="1400" dirty="0" smtClean="0">
                  <a:latin typeface="+mn-lt"/>
                </a:rPr>
                <a:t>9</a:t>
              </a:r>
              <a:endParaRPr lang="en-US" sz="1400" dirty="0">
                <a:latin typeface="+mn-lt"/>
              </a:endParaRPr>
            </a:p>
          </p:txBody>
        </p:sp>
        <p:cxnSp>
          <p:nvCxnSpPr>
            <p:cNvPr id="82" name="曲线连接符 81"/>
            <p:cNvCxnSpPr>
              <a:stCxn id="55" idx="3"/>
              <a:endCxn id="56" idx="3"/>
            </p:cNvCxnSpPr>
            <p:nvPr/>
          </p:nvCxnSpPr>
          <p:spPr>
            <a:xfrm flipH="1" flipV="1">
              <a:off x="6262353" y="3763974"/>
              <a:ext cx="1" cy="740305"/>
            </a:xfrm>
            <a:prstGeom prst="curvedConnector3">
              <a:avLst>
                <a:gd name="adj1" fmla="val -228600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54" idx="3"/>
              <a:endCxn id="55" idx="3"/>
            </p:cNvCxnSpPr>
            <p:nvPr/>
          </p:nvCxnSpPr>
          <p:spPr>
            <a:xfrm flipV="1">
              <a:off x="6262354" y="4504279"/>
              <a:ext cx="12700" cy="728263"/>
            </a:xfrm>
            <a:prstGeom prst="curvedConnector3">
              <a:avLst>
                <a:gd name="adj1" fmla="val 1800000"/>
              </a:avLst>
            </a:prstGeom>
            <a:grpFill/>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6470901" y="3971569"/>
              <a:ext cx="367408" cy="307777"/>
            </a:xfrm>
            <a:prstGeom prst="rect">
              <a:avLst/>
            </a:prstGeom>
            <a:grpFill/>
          </p:spPr>
          <p:txBody>
            <a:bodyPr wrap="none" rtlCol="0">
              <a:spAutoFit/>
            </a:bodyPr>
            <a:lstStyle/>
            <a:p>
              <a:r>
                <a:rPr lang="en-US" sz="1400" dirty="0" smtClean="0">
                  <a:latin typeface="+mn-lt"/>
                </a:rPr>
                <a:t>10</a:t>
              </a:r>
              <a:endParaRPr lang="en-US" sz="1400" dirty="0">
                <a:latin typeface="+mn-lt"/>
              </a:endParaRPr>
            </a:p>
          </p:txBody>
        </p:sp>
      </p:grpSp>
    </p:spTree>
    <p:extLst>
      <p:ext uri="{BB962C8B-B14F-4D97-AF65-F5344CB8AC3E}">
        <p14:creationId xmlns:p14="http://schemas.microsoft.com/office/powerpoint/2010/main" val="1202613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dirty="0" smtClean="0"/>
          </a:p>
        </p:txBody>
      </p:sp>
      <p:sp>
        <p:nvSpPr>
          <p:cNvPr id="7" name="文本框 6"/>
          <p:cNvSpPr txBox="1"/>
          <p:nvPr/>
        </p:nvSpPr>
        <p:spPr>
          <a:xfrm>
            <a:off x="228600" y="1143000"/>
            <a:ext cx="8610600" cy="4980915"/>
          </a:xfrm>
          <a:prstGeom prst="rect">
            <a:avLst/>
          </a:prstGeom>
          <a:noFill/>
        </p:spPr>
        <p:txBody>
          <a:bodyPr wrap="square" rtlCol="0">
            <a:spAutoFit/>
          </a:bodyPr>
          <a:lstStyle/>
          <a:p>
            <a:pPr marL="342900" lvl="0" indent="-342900">
              <a:lnSpc>
                <a:spcPts val="3200"/>
              </a:lnSpc>
              <a:buFont typeface="Arial" panose="020B0604020202020204" pitchFamily="34" charset="0"/>
              <a:buChar char="•"/>
            </a:pPr>
            <a:r>
              <a:rPr lang="zh-CN" altLang="en-US" sz="2400" b="1" dirty="0" smtClean="0"/>
              <a:t>子图</a:t>
            </a:r>
            <a:r>
              <a:rPr lang="zh-CN" altLang="en-US" sz="2400" b="1" dirty="0"/>
              <a:t>相关</a:t>
            </a:r>
            <a:r>
              <a:rPr lang="zh-CN" altLang="en-US" sz="2400" b="1" dirty="0" smtClean="0"/>
              <a:t>问题</a:t>
            </a:r>
            <a:r>
              <a:rPr lang="zh-CN" altLang="en-US" sz="2400" dirty="0"/>
              <a:t>：</a:t>
            </a:r>
            <a:r>
              <a:rPr lang="zh-CN" altLang="en-US" sz="2400" dirty="0" smtClean="0"/>
              <a:t>包括</a:t>
            </a:r>
            <a:r>
              <a:rPr lang="zh-CN" altLang="en-US" sz="2400" dirty="0"/>
              <a:t>子图同构问题，哈密顿回路问题，最大团问题，最大独立集问题，平面图判定，重构</a:t>
            </a:r>
            <a:r>
              <a:rPr lang="zh-CN" altLang="en-US" sz="2400" dirty="0" smtClean="0"/>
              <a:t>猜想等</a:t>
            </a:r>
            <a:endParaRPr lang="zh-CN" altLang="en-US" sz="2400" dirty="0"/>
          </a:p>
          <a:p>
            <a:pPr marL="342900" lvl="0" indent="-342900">
              <a:lnSpc>
                <a:spcPts val="3200"/>
              </a:lnSpc>
              <a:buFont typeface="Arial" panose="020B0604020202020204" pitchFamily="34" charset="0"/>
              <a:buChar char="•"/>
            </a:pPr>
            <a:r>
              <a:rPr lang="zh-CN" altLang="en-US" sz="2400" b="1" dirty="0"/>
              <a:t>染色</a:t>
            </a:r>
            <a:r>
              <a:rPr lang="zh-CN" altLang="en-US" sz="2400" b="1" dirty="0" smtClean="0"/>
              <a:t>问题</a:t>
            </a:r>
            <a:r>
              <a:rPr lang="zh-CN" altLang="en-US" sz="2400" dirty="0"/>
              <a:t>：</a:t>
            </a:r>
            <a:r>
              <a:rPr lang="zh-CN" altLang="en-US" sz="2400" dirty="0" smtClean="0"/>
              <a:t>包括</a:t>
            </a:r>
            <a:r>
              <a:rPr lang="zh-CN" altLang="en-US" sz="2400" dirty="0"/>
              <a:t>点</a:t>
            </a:r>
            <a:r>
              <a:rPr lang="zh-CN" altLang="en-US" sz="2400" dirty="0" smtClean="0"/>
              <a:t>色数，边色数，色多项式，</a:t>
            </a:r>
            <a:r>
              <a:rPr lang="zh-CN" altLang="en-US" sz="2400" dirty="0"/>
              <a:t>四色问题，完美图</a:t>
            </a:r>
            <a:r>
              <a:rPr lang="zh-CN" altLang="en-US" sz="2400" dirty="0" smtClean="0"/>
              <a:t>问题，</a:t>
            </a:r>
            <a:r>
              <a:rPr lang="zh-CN" altLang="en-US" sz="2400" dirty="0"/>
              <a:t>列表染色问题等</a:t>
            </a:r>
          </a:p>
          <a:p>
            <a:pPr marL="342900" lvl="0" indent="-342900">
              <a:lnSpc>
                <a:spcPts val="3200"/>
              </a:lnSpc>
              <a:buFont typeface="Arial" panose="020B0604020202020204" pitchFamily="34" charset="0"/>
              <a:buChar char="•"/>
            </a:pPr>
            <a:r>
              <a:rPr lang="zh-CN" altLang="en-US" sz="2400" b="1" dirty="0" smtClean="0"/>
              <a:t>路径问题</a:t>
            </a:r>
            <a:r>
              <a:rPr lang="zh-CN" altLang="en-US" sz="2400" dirty="0"/>
              <a:t>：</a:t>
            </a:r>
            <a:r>
              <a:rPr lang="zh-CN" altLang="en-US" sz="2400" dirty="0" smtClean="0"/>
              <a:t>如</a:t>
            </a:r>
            <a:r>
              <a:rPr lang="zh-CN" altLang="en-US" sz="2400" dirty="0"/>
              <a:t>柯尼斯堡七桥问题，哈密顿回路问题，最小生成树问题，中国邮路问题，最短路问题，斯坦纳树，旅行商问题等</a:t>
            </a:r>
          </a:p>
          <a:p>
            <a:pPr marL="342900" lvl="0" indent="-342900">
              <a:lnSpc>
                <a:spcPts val="3200"/>
              </a:lnSpc>
              <a:buFont typeface="Arial" panose="020B0604020202020204" pitchFamily="34" charset="0"/>
              <a:buChar char="•"/>
            </a:pPr>
            <a:r>
              <a:rPr lang="zh-CN" altLang="en-US" sz="2400" b="1" dirty="0"/>
              <a:t>网络流</a:t>
            </a:r>
            <a:r>
              <a:rPr lang="zh-CN" altLang="en-US" sz="2400" b="1" dirty="0" smtClean="0"/>
              <a:t>问题</a:t>
            </a:r>
            <a:r>
              <a:rPr lang="zh-CN" altLang="en-US" sz="2400" dirty="0"/>
              <a:t>：</a:t>
            </a:r>
            <a:r>
              <a:rPr lang="zh-CN" altLang="en-US" sz="2400" dirty="0" smtClean="0"/>
              <a:t>包括</a:t>
            </a:r>
            <a:r>
              <a:rPr lang="zh-CN" altLang="en-US" sz="2400" dirty="0"/>
              <a:t>最大流问题，最小割问题，最大流最小割定理，最小费用最大流问题，二分图及任意图上的最大匹配，带权二分图的最大权匹</a:t>
            </a:r>
          </a:p>
          <a:p>
            <a:pPr marL="342900" lvl="0" indent="-342900">
              <a:lnSpc>
                <a:spcPts val="3200"/>
              </a:lnSpc>
              <a:buFont typeface="Arial" panose="020B0604020202020204" pitchFamily="34" charset="0"/>
              <a:buChar char="•"/>
            </a:pPr>
            <a:r>
              <a:rPr lang="zh-CN" altLang="en-US" sz="2400" b="1" dirty="0"/>
              <a:t>覆盖</a:t>
            </a:r>
            <a:r>
              <a:rPr lang="zh-CN" altLang="en-US" sz="2400" b="1" dirty="0" smtClean="0"/>
              <a:t>问题</a:t>
            </a:r>
            <a:r>
              <a:rPr lang="zh-CN" altLang="en-US" sz="2400" dirty="0"/>
              <a:t>：</a:t>
            </a:r>
            <a:r>
              <a:rPr lang="zh-CN" altLang="en-US" sz="2400" dirty="0" smtClean="0"/>
              <a:t>包含</a:t>
            </a:r>
            <a:r>
              <a:rPr lang="zh-CN" altLang="en-US" sz="2400" dirty="0"/>
              <a:t>最大团，最大独立集，最小覆盖集，最小支配集</a:t>
            </a:r>
          </a:p>
        </p:txBody>
      </p:sp>
      <p:sp>
        <p:nvSpPr>
          <p:cNvPr id="8"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图</a:t>
            </a:r>
            <a:r>
              <a:rPr lang="zh-CN" altLang="en-US" sz="3200" b="1" dirty="0">
                <a:solidFill>
                  <a:srgbClr val="002060"/>
                </a:solidFill>
                <a:latin typeface="Calibri" pitchFamily="34" charset="0"/>
              </a:rPr>
              <a:t>计算基本问题</a:t>
            </a:r>
          </a:p>
        </p:txBody>
      </p:sp>
    </p:spTree>
    <p:extLst>
      <p:ext uri="{BB962C8B-B14F-4D97-AF65-F5344CB8AC3E}">
        <p14:creationId xmlns:p14="http://schemas.microsoft.com/office/powerpoint/2010/main" val="40801743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60</a:t>
            </a:fld>
            <a:endParaRPr lang="zh-CN" altLang="en-US" smtClean="0"/>
          </a:p>
        </p:txBody>
      </p:sp>
      <p:sp>
        <p:nvSpPr>
          <p:cNvPr id="5" name="文本框 4"/>
          <p:cNvSpPr txBox="1"/>
          <p:nvPr/>
        </p:nvSpPr>
        <p:spPr>
          <a:xfrm>
            <a:off x="228600" y="1143000"/>
            <a:ext cx="8610600" cy="4708981"/>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算法</a:t>
            </a:r>
            <a:r>
              <a:rPr lang="zh-CN" altLang="en-US" sz="2000" dirty="0">
                <a:latin typeface="微软雅黑" panose="020B0503020204020204" pitchFamily="34" charset="-122"/>
                <a:ea typeface="微软雅黑" panose="020B0503020204020204" pitchFamily="34" charset="-122"/>
              </a:rPr>
              <a:t>导致以下两个问题：</a:t>
            </a:r>
          </a:p>
          <a:p>
            <a:pPr>
              <a:lnSpc>
                <a:spcPct val="150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）若集群剩余资源无法满足</a:t>
            </a:r>
            <a:r>
              <a:rPr lang="en-US" altLang="zh-CN" sz="2000" dirty="0">
                <a:latin typeface="微软雅黑" panose="020B0503020204020204" pitchFamily="34" charset="-122"/>
                <a:ea typeface="微软雅黑" panose="020B0503020204020204" pitchFamily="34" charset="-122"/>
              </a:rPr>
              <a:t>FIFO</a:t>
            </a:r>
            <a:r>
              <a:rPr lang="zh-CN" altLang="en-US" sz="2000" dirty="0">
                <a:latin typeface="微软雅黑" panose="020B0503020204020204" pitchFamily="34" charset="-122"/>
                <a:ea typeface="微软雅黑" panose="020B0503020204020204" pitchFamily="34" charset="-122"/>
              </a:rPr>
              <a:t>队列中队</a:t>
            </a:r>
            <a:r>
              <a:rPr lang="zh-CN" altLang="en-US" sz="2000" dirty="0">
                <a:solidFill>
                  <a:srgbClr val="FF0000"/>
                </a:solidFill>
                <a:latin typeface="微软雅黑" panose="020B0503020204020204" pitchFamily="34" charset="-122"/>
                <a:ea typeface="微软雅黑" panose="020B0503020204020204" pitchFamily="34" charset="-122"/>
              </a:rPr>
              <a:t>首</a:t>
            </a:r>
            <a:r>
              <a:rPr lang="zh-CN" altLang="en-US" sz="2000" dirty="0">
                <a:latin typeface="微软雅黑" panose="020B0503020204020204" pitchFamily="34" charset="-122"/>
                <a:ea typeface="微软雅黑" panose="020B0503020204020204" pitchFamily="34" charset="-122"/>
              </a:rPr>
              <a:t>作业所需资源，即使能够满足排在队首作业之后其他作业的需求。这些作业也不会得到调度，这造成一定程度的资源使用低效率。</a:t>
            </a:r>
          </a:p>
          <a:p>
            <a:pPr>
              <a:lnSpc>
                <a:spcPct val="150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仅使用到达队列时间</a:t>
            </a:r>
            <a:r>
              <a:rPr lang="zh-CN" altLang="en-US" sz="2000" dirty="0">
                <a:latin typeface="微软雅黑" panose="020B0503020204020204" pitchFamily="34" charset="-122"/>
                <a:ea typeface="微软雅黑" panose="020B0503020204020204" pitchFamily="34" charset="-122"/>
              </a:rPr>
              <a:t>这一参数来调度作业任务，没有考虑到不同类型作业对完成时间期限要求的差异，造成作业执行整体时效性差，不能满足时效性要求高的作业类型。</a:t>
            </a:r>
          </a:p>
          <a:p>
            <a:pPr>
              <a:lnSpc>
                <a:spcPct val="150000"/>
              </a:lnSpc>
              <a:spcBef>
                <a:spcPts val="1200"/>
              </a:spcBef>
            </a:pPr>
            <a:r>
              <a:rPr lang="zh-CN" altLang="en-US" sz="2000" dirty="0">
                <a:latin typeface="微软雅黑" panose="020B0503020204020204" pitchFamily="34" charset="-122"/>
                <a:ea typeface="微软雅黑" panose="020B0503020204020204" pitchFamily="34" charset="-122"/>
              </a:rPr>
              <a:t>针对</a:t>
            </a:r>
            <a:r>
              <a:rPr lang="en-US" altLang="zh-CN" sz="2000" dirty="0">
                <a:latin typeface="微软雅黑" panose="020B0503020204020204" pitchFamily="34" charset="-122"/>
                <a:ea typeface="微软雅黑" panose="020B0503020204020204" pitchFamily="34" charset="-122"/>
              </a:rPr>
              <a:t>FCFS</a:t>
            </a:r>
            <a:r>
              <a:rPr lang="zh-CN" altLang="en-US" sz="2000" dirty="0">
                <a:latin typeface="微软雅黑" panose="020B0503020204020204" pitchFamily="34" charset="-122"/>
                <a:ea typeface="微软雅黑" panose="020B0503020204020204" pitchFamily="34" charset="-122"/>
              </a:rPr>
              <a:t>算法的上述缺陷有研究者提出了多层级作业调度算法，力图在资源使用效率和整体时效性方面对</a:t>
            </a:r>
            <a:r>
              <a:rPr lang="en-US" altLang="zh-CN" sz="2000" dirty="0">
                <a:latin typeface="微软雅黑" panose="020B0503020204020204" pitchFamily="34" charset="-122"/>
                <a:ea typeface="微软雅黑" panose="020B0503020204020204" pitchFamily="34" charset="-122"/>
              </a:rPr>
              <a:t>Hama</a:t>
            </a:r>
            <a:r>
              <a:rPr lang="zh-CN" altLang="en-US" sz="2000" dirty="0">
                <a:latin typeface="微软雅黑" panose="020B0503020204020204" pitchFamily="34" charset="-122"/>
                <a:ea typeface="微软雅黑" panose="020B0503020204020204" pitchFamily="34" charset="-122"/>
              </a:rPr>
              <a:t>作业调度做出改进</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en-US" altLang="zh-CN" sz="3200" b="1" dirty="0" smtClean="0">
                <a:solidFill>
                  <a:srgbClr val="002060"/>
                </a:solidFill>
                <a:latin typeface="Calibri" pitchFamily="34" charset="0"/>
              </a:rPr>
              <a:t>FCFS</a:t>
            </a:r>
            <a:r>
              <a:rPr lang="zh-CN" altLang="en-US" sz="3200" b="1" dirty="0">
                <a:solidFill>
                  <a:srgbClr val="002060"/>
                </a:solidFill>
                <a:latin typeface="Calibri" pitchFamily="34" charset="0"/>
              </a:rPr>
              <a:t>作业调度</a:t>
            </a:r>
            <a:r>
              <a:rPr lang="zh-CN" altLang="en-US" sz="3200" b="1" dirty="0" smtClean="0">
                <a:solidFill>
                  <a:srgbClr val="002060"/>
                </a:solidFill>
                <a:latin typeface="Calibri" pitchFamily="34" charset="0"/>
              </a:rPr>
              <a:t>器</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2196032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smtClean="0"/>
          </a:p>
        </p:txBody>
      </p:sp>
      <p:sp>
        <p:nvSpPr>
          <p:cNvPr id="8" name="矩形 7"/>
          <p:cNvSpPr/>
          <p:nvPr/>
        </p:nvSpPr>
        <p:spPr>
          <a:xfrm>
            <a:off x="457200" y="1183600"/>
            <a:ext cx="7696200" cy="5355312"/>
          </a:xfrm>
          <a:prstGeom prst="rect">
            <a:avLst/>
          </a:prstGeom>
        </p:spPr>
        <p:txBody>
          <a:bodyPr wrap="square">
            <a:spAutoFit/>
          </a:bodyPr>
          <a:lstStyle/>
          <a:p>
            <a:pPr marL="430213" lvl="1" indent="-342900">
              <a:buFont typeface="Arial" panose="020B0604020202020204" pitchFamily="34" charset="0"/>
              <a:buChar char="•"/>
            </a:pPr>
            <a:r>
              <a:rPr lang="zh-CN" altLang="zh-CN" sz="2400" dirty="0" smtClean="0"/>
              <a:t>定义图数据格式，包括输入数据和输出结果格式</a:t>
            </a:r>
          </a:p>
          <a:p>
            <a:pPr marL="430213" lvl="1" indent="-342900">
              <a:spcBef>
                <a:spcPts val="1800"/>
              </a:spcBef>
              <a:buFont typeface="Arial" panose="020B0604020202020204" pitchFamily="34" charset="0"/>
              <a:buChar char="•"/>
            </a:pPr>
            <a:r>
              <a:rPr lang="zh-CN" altLang="zh-CN" sz="2400" dirty="0" smtClean="0"/>
              <a:t>建立图计算模型与算法</a:t>
            </a:r>
          </a:p>
          <a:p>
            <a:pPr marL="887413" lvl="1" indent="-342900">
              <a:buFont typeface="Arial" panose="020B0604020202020204" pitchFamily="34" charset="0"/>
              <a:buChar char="•"/>
            </a:pPr>
            <a:r>
              <a:rPr lang="zh-CN" altLang="zh-CN" sz="2400" dirty="0" smtClean="0"/>
              <a:t>对于实际问题抽象出图计算模型</a:t>
            </a:r>
          </a:p>
          <a:p>
            <a:pPr marL="887413" lvl="1" indent="-342900">
              <a:buFont typeface="Arial" panose="020B0604020202020204" pitchFamily="34" charset="0"/>
              <a:buChar char="•"/>
            </a:pPr>
            <a:r>
              <a:rPr lang="zh-CN" altLang="zh-CN" sz="2400" dirty="0" smtClean="0"/>
              <a:t>图算法设计</a:t>
            </a:r>
            <a:r>
              <a:rPr lang="zh-CN" altLang="en-US" sz="2400" dirty="0" smtClean="0"/>
              <a:t>（</a:t>
            </a:r>
            <a:r>
              <a:rPr lang="zh-CN" altLang="zh-CN" sz="2400" dirty="0" smtClean="0">
                <a:solidFill>
                  <a:srgbClr val="FF0000"/>
                </a:solidFill>
              </a:rPr>
              <a:t>全局的循环迭代</a:t>
            </a:r>
            <a:r>
              <a:rPr lang="zh-CN" altLang="zh-CN" sz="2400" dirty="0" smtClean="0"/>
              <a:t>（</a:t>
            </a:r>
            <a:r>
              <a:rPr lang="en-US" altLang="zh-CN" sz="2400" dirty="0" smtClean="0"/>
              <a:t>iteration</a:t>
            </a:r>
            <a:r>
              <a:rPr lang="zh-CN" altLang="zh-CN" sz="2400" dirty="0" smtClean="0"/>
              <a:t>）</a:t>
            </a:r>
            <a:r>
              <a:rPr lang="zh-CN" altLang="en-US" sz="2400" dirty="0" smtClean="0"/>
              <a:t>）</a:t>
            </a:r>
            <a:endParaRPr lang="zh-CN" altLang="zh-CN" sz="2400" dirty="0" smtClean="0"/>
          </a:p>
          <a:p>
            <a:pPr marL="887413" lvl="1" indent="-342900">
              <a:buFont typeface="Arial" panose="020B0604020202020204" pitchFamily="34" charset="0"/>
              <a:buChar char="•"/>
            </a:pPr>
            <a:r>
              <a:rPr lang="zh-CN" altLang="zh-CN" sz="2400" dirty="0" smtClean="0"/>
              <a:t>数学表达</a:t>
            </a:r>
          </a:p>
          <a:p>
            <a:pPr marL="430213" lvl="1" indent="-342900">
              <a:spcBef>
                <a:spcPts val="1800"/>
              </a:spcBef>
              <a:buFont typeface="Arial" panose="020B0604020202020204" pitchFamily="34" charset="0"/>
              <a:buChar char="•"/>
            </a:pPr>
            <a:r>
              <a:rPr lang="zh-CN" altLang="zh-CN" sz="2400" dirty="0" smtClean="0"/>
              <a:t>图并行计算的实现</a:t>
            </a:r>
          </a:p>
          <a:p>
            <a:pPr marL="887413" lvl="1" indent="-342900">
              <a:buFont typeface="Arial" panose="020B0604020202020204" pitchFamily="34" charset="0"/>
              <a:buChar char="•"/>
            </a:pPr>
            <a:r>
              <a:rPr lang="zh-CN" altLang="zh-CN" sz="2400" dirty="0" smtClean="0"/>
              <a:t>图分割</a:t>
            </a:r>
          </a:p>
          <a:p>
            <a:pPr marL="887413" lvl="1" indent="-342900">
              <a:buFont typeface="Arial" panose="020B0604020202020204" pitchFamily="34" charset="0"/>
              <a:buChar char="•"/>
            </a:pPr>
            <a:r>
              <a:rPr lang="zh-CN" altLang="zh-CN" sz="2400" dirty="0" smtClean="0"/>
              <a:t>任务及计算资源调度</a:t>
            </a:r>
          </a:p>
          <a:p>
            <a:pPr marL="887413" lvl="1" indent="-342900">
              <a:buFont typeface="Arial" panose="020B0604020202020204" pitchFamily="34" charset="0"/>
              <a:buChar char="•"/>
            </a:pPr>
            <a:r>
              <a:rPr lang="zh-CN" altLang="zh-CN" sz="2400" dirty="0" smtClean="0"/>
              <a:t>计算迭代步骤</a:t>
            </a:r>
          </a:p>
          <a:p>
            <a:pPr marL="887413" lvl="1" indent="-342900">
              <a:buFont typeface="Arial" panose="020B0604020202020204" pitchFamily="34" charset="0"/>
              <a:buChar char="•"/>
            </a:pPr>
            <a:r>
              <a:rPr lang="zh-CN" altLang="zh-CN" sz="2400" dirty="0" smtClean="0"/>
              <a:t>同步与通讯机制</a:t>
            </a:r>
            <a:endParaRPr lang="en-US" altLang="zh-CN" sz="2400" dirty="0" smtClean="0"/>
          </a:p>
          <a:p>
            <a:pPr marL="887413" lvl="1" indent="-342900">
              <a:buFont typeface="Arial" panose="020B0604020202020204" pitchFamily="34" charset="0"/>
              <a:buChar char="•"/>
            </a:pPr>
            <a:r>
              <a:rPr lang="zh-CN" altLang="en-US" sz="2400" dirty="0" smtClean="0"/>
              <a:t>容错机制</a:t>
            </a:r>
            <a:endParaRPr lang="en-US" altLang="zh-CN" sz="2400" dirty="0" smtClean="0"/>
          </a:p>
          <a:p>
            <a:pPr marL="430213" indent="-342900">
              <a:lnSpc>
                <a:spcPct val="200000"/>
              </a:lnSpc>
              <a:buFont typeface="Arial" panose="020B0604020202020204" pitchFamily="34" charset="0"/>
              <a:buChar char="•"/>
            </a:pPr>
            <a:r>
              <a:rPr lang="zh-CN" altLang="en-US" sz="2400" dirty="0" smtClean="0"/>
              <a:t>性能优化</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大</a:t>
            </a:r>
            <a:r>
              <a:rPr lang="zh-CN" altLang="en-US" sz="3200" b="1" dirty="0">
                <a:solidFill>
                  <a:srgbClr val="002060"/>
                </a:solidFill>
                <a:latin typeface="Calibri" pitchFamily="34" charset="0"/>
              </a:rPr>
              <a:t>数据相关的图计算方法</a:t>
            </a:r>
          </a:p>
        </p:txBody>
      </p:sp>
    </p:spTree>
    <p:extLst>
      <p:ext uri="{BB962C8B-B14F-4D97-AF65-F5344CB8AC3E}">
        <p14:creationId xmlns:p14="http://schemas.microsoft.com/office/powerpoint/2010/main" val="1628814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smtClean="0"/>
          </a:p>
        </p:txBody>
      </p:sp>
      <p:sp>
        <p:nvSpPr>
          <p:cNvPr id="3" name="矩形 2"/>
          <p:cNvSpPr/>
          <p:nvPr/>
        </p:nvSpPr>
        <p:spPr>
          <a:xfrm>
            <a:off x="228600" y="1127026"/>
            <a:ext cx="8610600" cy="5309146"/>
          </a:xfrm>
          <a:prstGeom prst="rect">
            <a:avLst/>
          </a:prstGeom>
        </p:spPr>
        <p:txBody>
          <a:bodyPr wrap="square">
            <a:spAutoFit/>
          </a:bodyPr>
          <a:lstStyle/>
          <a:p>
            <a:pPr>
              <a:lnSpc>
                <a:spcPct val="150000"/>
              </a:lnSpc>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目前</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的大规模图</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数据应用主要</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采用</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简单图和超图</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两种数据模型，二者的组织存储格式略有</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不同。这</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两种模型都已处理有向图和无向图，默认情况下是有向图，而无向图中的边可以看作是两条有向边，即有向图的一</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种。</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8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简单图模型的常用存储结构包括：</a:t>
            </a:r>
          </a:p>
          <a:p>
            <a:pPr lvl="2">
              <a:lnSpc>
                <a:spcPct val="150000"/>
              </a:lnSpc>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邻接矩阵</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lvl="2">
              <a:lnSpc>
                <a:spcPct val="150000"/>
              </a:lnSpc>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邻接</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a:t>
            </a:r>
          </a:p>
          <a:p>
            <a:pPr lvl="2">
              <a:lnSpc>
                <a:spcPct val="150000"/>
              </a:lnSpc>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十字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链表；</a:t>
            </a:r>
          </a:p>
          <a:p>
            <a:pPr lvl="2">
              <a:lnSpc>
                <a:spcPct val="150000"/>
              </a:lnSpc>
              <a:buFont typeface="Wingdings" pitchFamily="2" charset="2"/>
              <a:buChar char="l"/>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  邻接</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多重表</a:t>
            </a:r>
          </a:p>
        </p:txBody>
      </p:sp>
      <p:sp>
        <p:nvSpPr>
          <p:cNvPr id="7"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a:solidFill>
                  <a:srgbClr val="002060"/>
                </a:solidFill>
                <a:latin typeface="Calibri" pitchFamily="34" charset="0"/>
              </a:rPr>
              <a:t>图</a:t>
            </a:r>
            <a:r>
              <a:rPr lang="zh-CN" altLang="en-US" sz="3200" b="1" dirty="0" smtClean="0">
                <a:solidFill>
                  <a:srgbClr val="002060"/>
                </a:solidFill>
                <a:latin typeface="Calibri" pitchFamily="34" charset="0"/>
              </a:rPr>
              <a:t>数据结构</a:t>
            </a:r>
            <a:endParaRPr lang="zh-CN" altLang="en-US" sz="3200" b="1" dirty="0">
              <a:solidFill>
                <a:srgbClr val="002060"/>
              </a:solidFill>
              <a:latin typeface="Calibri" pitchFamily="34" charset="0"/>
            </a:endParaRPr>
          </a:p>
        </p:txBody>
      </p:sp>
    </p:spTree>
    <p:extLst>
      <p:ext uri="{BB962C8B-B14F-4D97-AF65-F5344CB8AC3E}">
        <p14:creationId xmlns:p14="http://schemas.microsoft.com/office/powerpoint/2010/main" val="860328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smtClean="0"/>
          </a:p>
        </p:txBody>
      </p:sp>
      <p:sp>
        <p:nvSpPr>
          <p:cNvPr id="3" name="矩形 2"/>
          <p:cNvSpPr/>
          <p:nvPr/>
        </p:nvSpPr>
        <p:spPr>
          <a:xfrm>
            <a:off x="228600" y="1163045"/>
            <a:ext cx="8610600" cy="1569660"/>
          </a:xfrm>
          <a:prstGeom prst="rect">
            <a:avLst/>
          </a:prstGeom>
        </p:spPr>
        <p:txBody>
          <a:bodyPr wrap="square">
            <a:spAutoFit/>
          </a:bodyPr>
          <a:lstStyle/>
          <a:p>
            <a:r>
              <a:rPr lang="zh-CN" altLang="en-US" sz="2400" dirty="0" smtClean="0"/>
              <a:t>        下</a:t>
            </a:r>
            <a:r>
              <a:rPr lang="zh-CN" altLang="en-US" sz="2400" dirty="0"/>
              <a:t>图的有向图中寻找顶点</a:t>
            </a:r>
            <a:r>
              <a:rPr lang="en-US" altLang="zh-CN" sz="2400" dirty="0"/>
              <a:t>1</a:t>
            </a:r>
            <a:r>
              <a:rPr lang="zh-CN" altLang="en-US" sz="2400" dirty="0"/>
              <a:t>到顶点</a:t>
            </a:r>
            <a:r>
              <a:rPr lang="en-US" altLang="zh-CN" sz="2400" dirty="0"/>
              <a:t>3</a:t>
            </a:r>
            <a:r>
              <a:rPr lang="zh-CN" altLang="en-US" sz="2400" dirty="0"/>
              <a:t>的最短路径问题，可以将图表征为邻接矩阵</a:t>
            </a:r>
            <a:r>
              <a:rPr lang="en-US" altLang="zh-CN" sz="2400" dirty="0"/>
              <a:t>A</a:t>
            </a:r>
            <a:r>
              <a:rPr lang="zh-CN" altLang="en-US" sz="2400" dirty="0"/>
              <a:t>，再构建图向量</a:t>
            </a:r>
            <a:r>
              <a:rPr lang="en-US" altLang="zh-CN" sz="2400" dirty="0"/>
              <a:t>x</a:t>
            </a:r>
            <a:r>
              <a:rPr lang="zh-CN" altLang="en-US" sz="2400" dirty="0"/>
              <a:t>，而上述图最短路径问题就</a:t>
            </a:r>
            <a:r>
              <a:rPr lang="zh-CN" altLang="en-US" sz="2400" dirty="0">
                <a:solidFill>
                  <a:srgbClr val="FF0000"/>
                </a:solidFill>
              </a:rPr>
              <a:t>转化为矩阵的迭代计算</a:t>
            </a:r>
            <a:r>
              <a:rPr lang="zh-CN" altLang="en-US" sz="2400" dirty="0" smtClean="0">
                <a:solidFill>
                  <a:srgbClr val="FF0000"/>
                </a:solidFill>
              </a:rPr>
              <a:t>问题</a:t>
            </a:r>
            <a:r>
              <a:rPr lang="zh-CN" altLang="en-US" sz="2400" dirty="0" smtClean="0"/>
              <a:t>，计算结果就是图</a:t>
            </a:r>
            <a:r>
              <a:rPr lang="zh-CN" altLang="en-US" sz="2400" dirty="0"/>
              <a:t>中两点间的最短路径。</a:t>
            </a:r>
          </a:p>
        </p:txBody>
      </p:sp>
      <p:sp>
        <p:nvSpPr>
          <p:cNvPr id="9" name="TextBox 11"/>
          <p:cNvSpPr txBox="1">
            <a:spLocks noChangeArrowheads="1"/>
          </p:cNvSpPr>
          <p:nvPr/>
        </p:nvSpPr>
        <p:spPr bwMode="auto">
          <a:xfrm>
            <a:off x="3152905" y="248190"/>
            <a:ext cx="5562600" cy="584775"/>
          </a:xfrm>
          <a:prstGeom prst="rect">
            <a:avLst/>
          </a:prstGeom>
          <a:noFill/>
          <a:ln w="9525">
            <a:noFill/>
            <a:miter lim="800000"/>
            <a:headEnd/>
            <a:tailEnd/>
          </a:ln>
        </p:spPr>
        <p:txBody>
          <a:bodyPr>
            <a:spAutoFit/>
          </a:bodyPr>
          <a:lstStyle/>
          <a:p>
            <a:r>
              <a:rPr lang="zh-CN" altLang="en-US" sz="3200" b="1" dirty="0" smtClean="0">
                <a:solidFill>
                  <a:srgbClr val="002060"/>
                </a:solidFill>
                <a:latin typeface="Calibri" pitchFamily="34" charset="0"/>
              </a:rPr>
              <a:t>图计算例子</a:t>
            </a:r>
            <a:endParaRPr lang="zh-CN" altLang="en-US" sz="3200" b="1" dirty="0">
              <a:solidFill>
                <a:srgbClr val="002060"/>
              </a:solidFill>
              <a:latin typeface="Calibri" pitchFamily="34" charset="0"/>
            </a:endParaRPr>
          </a:p>
        </p:txBody>
      </p:sp>
      <mc:AlternateContent xmlns:mc="http://schemas.openxmlformats.org/markup-compatibility/2006" xmlns:a14="http://schemas.microsoft.com/office/drawing/2010/main">
        <mc:Choice Requires="a14">
          <p:sp>
            <p:nvSpPr>
              <p:cNvPr id="2" name="文本框 1"/>
              <p:cNvSpPr txBox="1"/>
              <p:nvPr/>
            </p:nvSpPr>
            <p:spPr>
              <a:xfrm>
                <a:off x="381000" y="5832868"/>
                <a:ext cx="8001000" cy="735907"/>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=1</m:t>
                    </m:r>
                    <m:r>
                      <a:rPr lang="zh-CN" altLang="en-US" sz="2000" i="1">
                        <a:latin typeface="Cambria Math" panose="02040503050406030204" pitchFamily="18" charset="0"/>
                      </a:rPr>
                      <m:t>表示</m:t>
                    </m:r>
                    <m:r>
                      <a:rPr lang="en-US" altLang="zh-CN" sz="2000" i="1">
                        <a:latin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𝑗</m:t>
                    </m:r>
                  </m:oMath>
                </a14:m>
                <a:r>
                  <a:rPr lang="zh-CN" altLang="en-US" sz="2000" dirty="0" smtClean="0"/>
                  <a:t>存在路径，向量</a:t>
                </a:r>
                <a14:m>
                  <m:oMath xmlns:m="http://schemas.openxmlformats.org/officeDocument/2006/math">
                    <m:r>
                      <a:rPr lang="en-US" altLang="zh-CN" sz="2000" b="0" i="1" smtClean="0">
                        <a:latin typeface="Cambria Math" panose="02040503050406030204" pitchFamily="18" charset="0"/>
                      </a:rPr>
                      <m:t>𝑥</m:t>
                    </m:r>
                  </m:oMath>
                </a14:m>
                <a:r>
                  <a:rPr lang="zh-CN" altLang="en-US" sz="2000" dirty="0" smtClean="0"/>
                  <a:t>的元素</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=1</m:t>
                    </m:r>
                  </m:oMath>
                </a14:m>
                <a:r>
                  <a:rPr lang="zh-CN" altLang="en-US" sz="2000" dirty="0" smtClean="0"/>
                  <a:t>表示以</a:t>
                </a:r>
                <a14:m>
                  <m:oMath xmlns:m="http://schemas.openxmlformats.org/officeDocument/2006/math">
                    <m:r>
                      <a:rPr lang="en-US" altLang="zh-CN" sz="2000" i="1" dirty="0" smtClean="0">
                        <a:latin typeface="Cambria Math" panose="02040503050406030204" pitchFamily="18" charset="0"/>
                      </a:rPr>
                      <m:t>𝑗</m:t>
                    </m:r>
                  </m:oMath>
                </a14:m>
                <a:r>
                  <a:rPr lang="zh-CN" altLang="en-US" sz="2000" dirty="0" smtClean="0"/>
                  <a:t>为起点。</a:t>
                </a:r>
                <a14:m>
                  <m:oMath xmlns:m="http://schemas.openxmlformats.org/officeDocument/2006/math">
                    <m:r>
                      <a:rPr lang="en-US" altLang="zh-CN" sz="2000" i="1" dirty="0" smtClean="0">
                        <a:latin typeface="Cambria Math" panose="02040503050406030204" pitchFamily="18" charset="0"/>
                      </a:rPr>
                      <m:t>𝐴𝑥</m:t>
                    </m:r>
                  </m:oMath>
                </a14:m>
                <a:r>
                  <a:rPr lang="zh-CN" altLang="en-US" sz="2000" dirty="0" smtClean="0"/>
                  <a:t>为向量，</a:t>
                </a:r>
                <a:r>
                  <a:rPr lang="zh-CN" altLang="en-US" sz="2000" dirty="0"/>
                  <a:t>表示</a:t>
                </a:r>
                <a:r>
                  <a:rPr lang="zh-CN" altLang="en-US" sz="2000" dirty="0" smtClean="0"/>
                  <a:t>在</a:t>
                </a:r>
                <a14:m>
                  <m:oMath xmlns:m="http://schemas.openxmlformats.org/officeDocument/2006/math">
                    <m:r>
                      <a:rPr lang="en-US" altLang="zh-CN" sz="2000" b="1" i="1" dirty="0" smtClean="0">
                        <a:latin typeface="Cambria Math" panose="02040503050406030204" pitchFamily="18" charset="0"/>
                      </a:rPr>
                      <m:t>𝒙</m:t>
                    </m:r>
                  </m:oMath>
                </a14:m>
                <a:r>
                  <a:rPr lang="zh-CN" altLang="en-US" sz="2000" dirty="0" smtClean="0"/>
                  <a:t>为起点下的终点。</a:t>
                </a:r>
                <a:endParaRPr 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81000" y="5832868"/>
                <a:ext cx="8001000" cy="735907"/>
              </a:xfrm>
              <a:prstGeom prst="rect">
                <a:avLst/>
              </a:prstGeom>
              <a:blipFill>
                <a:blip r:embed="rId4"/>
                <a:stretch>
                  <a:fillRect l="-838" t="-6612" b="-12397"/>
                </a:stretch>
              </a:blipFill>
            </p:spPr>
            <p:txBody>
              <a:bodyPr/>
              <a:lstStyle/>
              <a:p>
                <a:r>
                  <a:rPr lang="en-US">
                    <a:noFill/>
                  </a:rPr>
                  <a:t> </a:t>
                </a:r>
              </a:p>
            </p:txBody>
          </p:sp>
        </mc:Fallback>
      </mc:AlternateContent>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244" y="2459606"/>
            <a:ext cx="8274600" cy="3109916"/>
          </a:xfrm>
          <a:prstGeom prst="rect">
            <a:avLst/>
          </a:prstGeom>
        </p:spPr>
      </p:pic>
    </p:spTree>
    <p:extLst>
      <p:ext uri="{BB962C8B-B14F-4D97-AF65-F5344CB8AC3E}">
        <p14:creationId xmlns:p14="http://schemas.microsoft.com/office/powerpoint/2010/main" val="651050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6340</TotalTime>
  <Words>6195</Words>
  <Application>Microsoft Office PowerPoint</Application>
  <PresentationFormat>全屏显示(4:3)</PresentationFormat>
  <Paragraphs>501</Paragraphs>
  <Slides>60</Slides>
  <Notes>60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等线</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Tom</cp:lastModifiedBy>
  <cp:revision>326</cp:revision>
  <dcterms:created xsi:type="dcterms:W3CDTF">2010-07-16T22:48:55Z</dcterms:created>
  <dcterms:modified xsi:type="dcterms:W3CDTF">2021-10-25T10:10:59Z</dcterms:modified>
</cp:coreProperties>
</file>